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81AD-7B39-4C0E-A79A-3D9A1B89B4E7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20FE-C89F-4696-B55F-EE1300DCF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81AD-7B39-4C0E-A79A-3D9A1B89B4E7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20FE-C89F-4696-B55F-EE1300DCF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81AD-7B39-4C0E-A79A-3D9A1B89B4E7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20FE-C89F-4696-B55F-EE1300DCF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81AD-7B39-4C0E-A79A-3D9A1B89B4E7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20FE-C89F-4696-B55F-EE1300DCF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81AD-7B39-4C0E-A79A-3D9A1B89B4E7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20FE-C89F-4696-B55F-EE1300DCF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81AD-7B39-4C0E-A79A-3D9A1B89B4E7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20FE-C89F-4696-B55F-EE1300DCF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81AD-7B39-4C0E-A79A-3D9A1B89B4E7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20FE-C89F-4696-B55F-EE1300DCF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81AD-7B39-4C0E-A79A-3D9A1B89B4E7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20FE-C89F-4696-B55F-EE1300DCF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81AD-7B39-4C0E-A79A-3D9A1B89B4E7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20FE-C89F-4696-B55F-EE1300DCF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81AD-7B39-4C0E-A79A-3D9A1B89B4E7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20FE-C89F-4696-B55F-EE1300DCF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81AD-7B39-4C0E-A79A-3D9A1B89B4E7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20FE-C89F-4696-B55F-EE1300DCF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C81AD-7B39-4C0E-A79A-3D9A1B89B4E7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520FE-C89F-4696-B55F-EE1300DCF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maps.grida.no/library/files/storage/linguistics_vitality_001.png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0"/>
            <a:ext cx="2057400" cy="3733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>
                    <a:lumMod val="75000"/>
                  </a:schemeClr>
                </a:solidFill>
              </a:rPr>
              <a:t>Vitality of indigenous languages of the Arctic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 descr="Vitality of indigenous languages of the Arctic (map/graphic/illustration)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286000" y="228600"/>
            <a:ext cx="6553200" cy="6339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Vitality of indigenous languages of the Arctic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400" dirty="0" smtClean="0">
                <a:solidFill>
                  <a:schemeClr val="bg1">
                    <a:lumMod val="75000"/>
                  </a:schemeClr>
                </a:solidFill>
              </a:rPr>
              <a:t>	It </a:t>
            </a:r>
            <a:r>
              <a:rPr lang="en-US" sz="3400" dirty="0">
                <a:solidFill>
                  <a:schemeClr val="bg1">
                    <a:lumMod val="75000"/>
                  </a:schemeClr>
                </a:solidFill>
              </a:rPr>
              <a:t>is striking to note that 20 languages have become extinct since the 1800s and that ten of these extinctions have taken place after 1990 indicating an increasing rate of language extinction. </a:t>
            </a:r>
            <a:endParaRPr lang="en-US" sz="34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None/>
            </a:pPr>
            <a:endParaRPr lang="en-US" sz="3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400" dirty="0" smtClean="0">
                <a:solidFill>
                  <a:schemeClr val="bg1">
                    <a:lumMod val="75000"/>
                  </a:schemeClr>
                </a:solidFill>
              </a:rPr>
              <a:t>	Of </a:t>
            </a:r>
            <a:r>
              <a:rPr lang="en-US" sz="3400" dirty="0">
                <a:solidFill>
                  <a:schemeClr val="bg1">
                    <a:lumMod val="75000"/>
                  </a:schemeClr>
                </a:solidFill>
              </a:rPr>
              <a:t>these extinctions, one was in Finland, one in Alaska, one in Canada, and seventeen in the Russian Federation. With this in mind, </a:t>
            </a:r>
            <a:r>
              <a:rPr lang="en-US" sz="3400" dirty="0" smtClean="0">
                <a:solidFill>
                  <a:schemeClr val="bg1">
                    <a:lumMod val="75000"/>
                  </a:schemeClr>
                </a:solidFill>
              </a:rPr>
              <a:t>some countries are pushing to document the 30 </a:t>
            </a:r>
            <a:r>
              <a:rPr lang="en-US" sz="3400" dirty="0">
                <a:solidFill>
                  <a:schemeClr val="bg1">
                    <a:lumMod val="75000"/>
                  </a:schemeClr>
                </a:solidFill>
              </a:rPr>
              <a:t>languages classified as </a:t>
            </a:r>
            <a:r>
              <a:rPr lang="en-US" sz="3400" dirty="0" smtClean="0">
                <a:solidFill>
                  <a:schemeClr val="bg1">
                    <a:lumMod val="75000"/>
                  </a:schemeClr>
                </a:solidFill>
              </a:rPr>
              <a:t>“critically endangered” in an attempt </a:t>
            </a:r>
            <a:r>
              <a:rPr lang="en-US" sz="3400" dirty="0">
                <a:solidFill>
                  <a:schemeClr val="bg1">
                    <a:lumMod val="75000"/>
                  </a:schemeClr>
                </a:solidFill>
              </a:rPr>
              <a:t>at </a:t>
            </a:r>
            <a:r>
              <a:rPr lang="en-US" sz="3400" dirty="0" smtClean="0">
                <a:solidFill>
                  <a:schemeClr val="bg1">
                    <a:lumMod val="75000"/>
                  </a:schemeClr>
                </a:solidFill>
              </a:rPr>
              <a:t>revitalization. </a:t>
            </a:r>
            <a:endParaRPr lang="en-US" sz="3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 </a:t>
            </a:r>
          </a:p>
          <a:p>
            <a:pPr>
              <a:buNone/>
            </a:pPr>
            <a:endParaRPr lang="en-US" sz="26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300" dirty="0" smtClean="0">
                <a:solidFill>
                  <a:schemeClr val="bg1">
                    <a:lumMod val="75000"/>
                  </a:schemeClr>
                </a:solidFill>
              </a:rPr>
              <a:t>Sources </a:t>
            </a:r>
            <a:endParaRPr lang="en-US" sz="23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300" dirty="0">
                <a:solidFill>
                  <a:schemeClr val="bg1">
                    <a:lumMod val="75000"/>
                  </a:schemeClr>
                </a:solidFill>
              </a:rPr>
              <a:t>Data used to compile the information for this analysis came from a wide variety of sources both official and academic. Each of the CAFF countries where possible provided statistical information. The Indigenous Peoples </a:t>
            </a:r>
            <a:r>
              <a:rPr lang="en-US" sz="2300" dirty="0" err="1">
                <a:solidFill>
                  <a:schemeClr val="bg1">
                    <a:lumMod val="75000"/>
                  </a:schemeClr>
                </a:solidFill>
              </a:rPr>
              <a:t>organisations</a:t>
            </a:r>
            <a:r>
              <a:rPr lang="en-US" sz="2300" dirty="0">
                <a:solidFill>
                  <a:schemeClr val="bg1">
                    <a:lumMod val="75000"/>
                  </a:schemeClr>
                </a:solidFill>
              </a:rPr>
              <a:t> (Permanent Participants to the Arctic Council) provided information and further to these sources academic publications were </a:t>
            </a:r>
            <a:r>
              <a:rPr lang="en-US" sz="2300" dirty="0" err="1">
                <a:solidFill>
                  <a:schemeClr val="bg1">
                    <a:lumMod val="75000"/>
                  </a:schemeClr>
                </a:solidFill>
              </a:rPr>
              <a:t>utilised</a:t>
            </a:r>
            <a:r>
              <a:rPr lang="en-US" sz="2300" dirty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4300" b="1" dirty="0" smtClean="0">
                <a:solidFill>
                  <a:schemeClr val="bg1">
                    <a:lumMod val="85000"/>
                  </a:schemeClr>
                </a:solidFill>
              </a:rPr>
              <a:t>How many languages are extinct?</a:t>
            </a:r>
          </a:p>
          <a:p>
            <a:pPr marL="514350" indent="-514350">
              <a:buAutoNum type="arabicPeriod"/>
            </a:pPr>
            <a:r>
              <a:rPr lang="en-US" sz="4300" b="1" dirty="0" smtClean="0">
                <a:solidFill>
                  <a:schemeClr val="bg1">
                    <a:lumMod val="85000"/>
                  </a:schemeClr>
                </a:solidFill>
              </a:rPr>
              <a:t>How many languages are endangered?</a:t>
            </a:r>
          </a:p>
          <a:p>
            <a:pPr marL="514350" indent="-514350">
              <a:buAutoNum type="arabicPeriod"/>
            </a:pPr>
            <a:r>
              <a:rPr lang="en-US" sz="4300" b="1" dirty="0" smtClean="0">
                <a:solidFill>
                  <a:schemeClr val="bg1">
                    <a:lumMod val="85000"/>
                  </a:schemeClr>
                </a:solidFill>
              </a:rPr>
              <a:t>What is the difference between a language being labeled “extinct” and “vulnerable?”</a:t>
            </a:r>
          </a:p>
          <a:p>
            <a:pPr marL="514350" indent="-514350">
              <a:buAutoNum type="arabicPeriod"/>
            </a:pPr>
            <a:r>
              <a:rPr lang="en-US" sz="4300" b="1" dirty="0" smtClean="0">
                <a:solidFill>
                  <a:schemeClr val="bg1">
                    <a:lumMod val="85000"/>
                  </a:schemeClr>
                </a:solidFill>
              </a:rPr>
              <a:t>Do you think preserving a language is important? Explain your answer.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55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Vitality of indigenous languages of the Arctic </vt:lpstr>
      <vt:lpstr>Vitality of indigenous languages of the Arctic </vt:lpstr>
      <vt:lpstr>Slide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Vitality of indigenous languages of the Arctic </dc:title>
  <dc:creator> </dc:creator>
  <cp:lastModifiedBy>ldaniel</cp:lastModifiedBy>
  <cp:revision>4</cp:revision>
  <dcterms:created xsi:type="dcterms:W3CDTF">2010-09-14T17:37:35Z</dcterms:created>
  <dcterms:modified xsi:type="dcterms:W3CDTF">2013-08-21T18:10:51Z</dcterms:modified>
</cp:coreProperties>
</file>