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7"/>
  </p:handoutMasterIdLst>
  <p:sldIdLst>
    <p:sldId id="256" r:id="rId2"/>
    <p:sldId id="257" r:id="rId3"/>
    <p:sldId id="258" r:id="rId4"/>
    <p:sldId id="268" r:id="rId5"/>
    <p:sldId id="259" r:id="rId6"/>
    <p:sldId id="260" r:id="rId7"/>
    <p:sldId id="271" r:id="rId8"/>
    <p:sldId id="261" r:id="rId9"/>
    <p:sldId id="262" r:id="rId10"/>
    <p:sldId id="270" r:id="rId11"/>
    <p:sldId id="263" r:id="rId12"/>
    <p:sldId id="264" r:id="rId13"/>
    <p:sldId id="272" r:id="rId14"/>
    <p:sldId id="265" r:id="rId15"/>
    <p:sldId id="266" r:id="rId16"/>
  </p:sldIdLst>
  <p:sldSz cx="9144000" cy="6858000" type="screen4x3"/>
  <p:notesSz cx="6858000" cy="9266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5BCD6-F85B-4FF5-A0D1-37D352BD3C7A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6E81-6F7E-4B90-9D6D-8BA56871D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86CCD7-CD79-422D-95DD-5A1F8BF7AF28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6E3025-93F1-49CC-9B4B-22CF439A8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Need for an American Government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Origins of American Government and The Articles of Confederation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2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1.bp.blogspot.com/_mmBw3uzPnJI/RukvQjzvoxI/AAAAAAAAIdg/NRiVNXqm5V0/s400/funny_road_signs_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80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Problems Addressed in the Articles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Problem 1: Scared of a national </a:t>
            </a:r>
            <a:r>
              <a:rPr lang="en-US" dirty="0" err="1" smtClean="0"/>
              <a:t>gov’t</a:t>
            </a:r>
            <a:r>
              <a:rPr lang="en-US" dirty="0" smtClean="0"/>
              <a:t> that was too strong</a:t>
            </a:r>
          </a:p>
          <a:p>
            <a:pPr marL="514350" indent="-514350">
              <a:buNone/>
            </a:pPr>
            <a:r>
              <a:rPr lang="en-US" dirty="0" smtClean="0"/>
              <a:t>Solution: Create a weak national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marL="514350" indent="-514350"/>
            <a:r>
              <a:rPr lang="en-US" dirty="0" smtClean="0"/>
              <a:t>No executive or judicial branches</a:t>
            </a:r>
          </a:p>
          <a:p>
            <a:pPr marL="514350" indent="-514350"/>
            <a:r>
              <a:rPr lang="en-US" dirty="0" smtClean="0"/>
              <a:t>No authority over individuals to tax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Problem 2: Scared that some states would be more powerful than others in a national setting</a:t>
            </a:r>
          </a:p>
          <a:p>
            <a:pPr marL="514350" indent="-514350"/>
            <a:r>
              <a:rPr lang="en-US" dirty="0" smtClean="0"/>
              <a:t>Some states have larger populations</a:t>
            </a:r>
          </a:p>
          <a:p>
            <a:pPr marL="514350" indent="-514350">
              <a:buNone/>
            </a:pPr>
            <a:r>
              <a:rPr lang="en-US" dirty="0" smtClean="0"/>
              <a:t>Solution: Give each state one vote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Weaknesses of the Articles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No money and no power to get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No power over the state governments and their citizens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Unenforceable trade agreements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Unfair competition among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Threats to citizens’ rights of property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Funny Road Sign: Angry Bull Mother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Shay’s Rebellion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1786- Daniel Shay and other Massachusetts farmers rebelled as a result of debt and taxes</a:t>
            </a:r>
          </a:p>
          <a:p>
            <a:pPr lvl="1"/>
            <a:r>
              <a:rPr lang="en-US" dirty="0" smtClean="0"/>
              <a:t>Sent to prison if couldn’t pay debt</a:t>
            </a:r>
          </a:p>
          <a:p>
            <a:pPr lvl="1"/>
            <a:r>
              <a:rPr lang="en-US" dirty="0" smtClean="0"/>
              <a:t>Attempted to steal weapons from arsenal</a:t>
            </a:r>
          </a:p>
          <a:p>
            <a:endParaRPr lang="en-US" dirty="0" smtClean="0"/>
          </a:p>
          <a:p>
            <a:r>
              <a:rPr lang="en-US" dirty="0" smtClean="0"/>
              <a:t>Main point: </a:t>
            </a:r>
            <a:r>
              <a:rPr lang="en-US" dirty="0" smtClean="0"/>
              <a:t>The difficulty in raising revenue and regulating trade convinced many that a stronger national </a:t>
            </a:r>
            <a:r>
              <a:rPr lang="en-US" dirty="0" err="1" smtClean="0"/>
              <a:t>gov’t</a:t>
            </a:r>
            <a:r>
              <a:rPr lang="en-US" dirty="0" smtClean="0"/>
              <a:t> was necessary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Founding Fathers wanted to limit federal power because of their experience with the British king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 created a national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gov’t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weak that it caused separation between states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balance states’ rights with federal power?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Origins of American Constitutionalism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1215: The Magna </a:t>
            </a:r>
            <a:r>
              <a:rPr lang="en-US" b="1" dirty="0" err="1" smtClean="0"/>
              <a:t>Carta</a:t>
            </a:r>
            <a:r>
              <a:rPr lang="en-US" b="1" dirty="0" smtClean="0"/>
              <a:t> or “Great Charter” addressed feudal relationships between the king and the three classes of the population—barons, clergy and merchants</a:t>
            </a:r>
          </a:p>
          <a:p>
            <a:endParaRPr lang="en-US" b="1" dirty="0" smtClean="0"/>
          </a:p>
          <a:p>
            <a:r>
              <a:rPr lang="en-US" b="1" dirty="0" smtClean="0"/>
              <a:t>3 main principles of Magna </a:t>
            </a:r>
            <a:r>
              <a:rPr lang="en-US" b="1" dirty="0" err="1" smtClean="0"/>
              <a:t>Carta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 smtClean="0"/>
              <a:t>Rule of Law- everyone, even rulers, must obey the law</a:t>
            </a:r>
          </a:p>
          <a:p>
            <a:pPr lvl="1"/>
            <a:r>
              <a:rPr lang="en-US" b="1" dirty="0" smtClean="0"/>
              <a:t>Certain basic rights may not be denied by the </a:t>
            </a:r>
            <a:r>
              <a:rPr lang="en-US" b="1" dirty="0" err="1" smtClean="0"/>
              <a:t>gov’t</a:t>
            </a:r>
            <a:endParaRPr lang="en-US" b="1" dirty="0" smtClean="0"/>
          </a:p>
          <a:p>
            <a:pPr lvl="1"/>
            <a:r>
              <a:rPr lang="en-US" b="1" dirty="0" smtClean="0"/>
              <a:t>Governments should be based on an agreement or contract between the ruler and the ruled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Colonial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Colonists began to resist British control because of excessive restrictions placed upon them </a:t>
            </a:r>
            <a:r>
              <a:rPr lang="en-US" dirty="0" smtClean="0"/>
              <a:t>limited life</a:t>
            </a:r>
            <a:r>
              <a:rPr lang="en-US" dirty="0" smtClean="0"/>
              <a:t>, liberty and property</a:t>
            </a:r>
          </a:p>
          <a:p>
            <a:r>
              <a:rPr lang="en-US" dirty="0" smtClean="0"/>
              <a:t>“Taxation without representation” – Colonists were being taxed by the </a:t>
            </a:r>
            <a:r>
              <a:rPr lang="en-US" dirty="0" err="1" smtClean="0"/>
              <a:t>gov’t</a:t>
            </a:r>
            <a:r>
              <a:rPr lang="en-US" dirty="0" smtClean="0"/>
              <a:t>, </a:t>
            </a:r>
            <a:r>
              <a:rPr lang="en-US" dirty="0" smtClean="0"/>
              <a:t>but had no say/vote in politics</a:t>
            </a:r>
          </a:p>
          <a:p>
            <a:r>
              <a:rPr lang="en-US" dirty="0" smtClean="0"/>
              <a:t>Colonists rebelled and met at the Constitutional Congress to discuss America’s future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Discuss with table group.</a:t>
            </a:r>
            <a:endParaRPr lang="en-US" dirty="0"/>
          </a:p>
        </p:txBody>
      </p:sp>
      <p:pic>
        <p:nvPicPr>
          <p:cNvPr id="10242" name="Picture 2" descr="http://upload.wikimedia.org/wikipedia/commons/f/fc/Mgm_Silly_string_road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Declaration of Independence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Final step in resistance </a:t>
            </a:r>
          </a:p>
          <a:p>
            <a:r>
              <a:rPr lang="en-US" dirty="0" smtClean="0"/>
              <a:t>Every state should have sovereignty (</a:t>
            </a:r>
            <a:r>
              <a:rPr lang="en-US" dirty="0" smtClean="0"/>
              <a:t>supreme power or </a:t>
            </a:r>
            <a:r>
              <a:rPr lang="en-US" dirty="0" smtClean="0"/>
              <a:t>authority)</a:t>
            </a:r>
          </a:p>
          <a:p>
            <a:pPr lvl="1"/>
            <a:r>
              <a:rPr lang="en-US" dirty="0" smtClean="0"/>
              <a:t>In Britain, only the Parliament had sovereignty</a:t>
            </a:r>
          </a:p>
          <a:p>
            <a:r>
              <a:rPr lang="en-US" dirty="0" smtClean="0"/>
              <a:t>Main ideas:</a:t>
            </a:r>
          </a:p>
          <a:p>
            <a:pPr lvl="1"/>
            <a:r>
              <a:rPr lang="en-US" dirty="0" smtClean="0"/>
              <a:t>Rights of people are </a:t>
            </a:r>
            <a:r>
              <a:rPr lang="en-US" b="1" dirty="0" smtClean="0"/>
              <a:t>inalienable</a:t>
            </a:r>
            <a:r>
              <a:rPr lang="en-US" dirty="0" smtClean="0"/>
              <a:t> (inherent, undeniable)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gov’t</a:t>
            </a:r>
            <a:r>
              <a:rPr lang="en-US" dirty="0" smtClean="0"/>
              <a:t> violates these rights the people are allowed to “alter or abolish it”</a:t>
            </a:r>
          </a:p>
          <a:p>
            <a:pPr lvl="1"/>
            <a:r>
              <a:rPr lang="en-US" dirty="0" smtClean="0"/>
              <a:t>The king violated these rights so the colonists must act to protect them…Revolutionary War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Constitutions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Came before national Constitution and included:</a:t>
            </a:r>
          </a:p>
          <a:p>
            <a:pPr lvl="1"/>
            <a:r>
              <a:rPr lang="en-US" b="1" dirty="0" smtClean="0"/>
              <a:t>Higher law and natural rights</a:t>
            </a:r>
          </a:p>
          <a:p>
            <a:pPr lvl="2"/>
            <a:r>
              <a:rPr lang="en-US" dirty="0" smtClean="0"/>
              <a:t>Purpose of </a:t>
            </a:r>
            <a:r>
              <a:rPr lang="en-US" dirty="0" err="1" smtClean="0"/>
              <a:t>gov’t</a:t>
            </a:r>
            <a:r>
              <a:rPr lang="en-US" dirty="0" smtClean="0"/>
              <a:t> is to preserve and protect citizens’ natural rights to life, liberty and property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b="1" dirty="0" smtClean="0"/>
              <a:t>Social contract</a:t>
            </a:r>
          </a:p>
          <a:p>
            <a:pPr lvl="2"/>
            <a:r>
              <a:rPr lang="en-US" dirty="0" err="1" smtClean="0"/>
              <a:t>Gov’t</a:t>
            </a:r>
            <a:r>
              <a:rPr lang="en-US" dirty="0" smtClean="0"/>
              <a:t> is formed as result of an agreement among its people to create a </a:t>
            </a:r>
            <a:r>
              <a:rPr lang="en-US" dirty="0" err="1" smtClean="0"/>
              <a:t>gov’t</a:t>
            </a:r>
            <a:r>
              <a:rPr lang="en-US" dirty="0" smtClean="0"/>
              <a:t> to protect their natural rights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b="1" dirty="0" smtClean="0"/>
              <a:t>Popular sovereignty</a:t>
            </a:r>
          </a:p>
          <a:p>
            <a:pPr lvl="2"/>
            <a:r>
              <a:rPr lang="en-US" dirty="0" smtClean="0"/>
              <a:t>Authority to govern is given to the </a:t>
            </a:r>
            <a:r>
              <a:rPr lang="en-US" dirty="0" err="1" smtClean="0"/>
              <a:t>gov’t</a:t>
            </a:r>
            <a:r>
              <a:rPr lang="en-US" dirty="0" smtClean="0"/>
              <a:t> by the people of that state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sign make left 20 Unintentionally Funny Road 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123405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Constitutions, </a:t>
            </a:r>
            <a:r>
              <a:rPr lang="en-US" b="1" dirty="0" err="1" smtClean="0"/>
              <a:t>con’t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Representation and the right to vote</a:t>
            </a:r>
          </a:p>
          <a:p>
            <a:pPr lvl="2"/>
            <a:r>
              <a:rPr lang="en-US" dirty="0" smtClean="0"/>
              <a:t>People must have a say in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2"/>
            <a:r>
              <a:rPr lang="en-US" dirty="0" smtClean="0"/>
              <a:t>Legislatures comprised of officials elected by the people</a:t>
            </a:r>
          </a:p>
          <a:p>
            <a:pPr lvl="2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Legislative supremacy</a:t>
            </a:r>
          </a:p>
          <a:p>
            <a:pPr lvl="2"/>
            <a:r>
              <a:rPr lang="en-US" dirty="0" smtClean="0"/>
              <a:t>Majority of power given to legislative branch (Senate and House)</a:t>
            </a:r>
          </a:p>
          <a:p>
            <a:pPr lvl="2"/>
            <a:r>
              <a:rPr lang="en-US" dirty="0" smtClean="0"/>
              <a:t>It’s their job to protect the rights of the citizens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b="1" dirty="0" smtClean="0"/>
              <a:t>Checks and balances</a:t>
            </a:r>
          </a:p>
          <a:p>
            <a:pPr lvl="2"/>
            <a:r>
              <a:rPr lang="en-US" dirty="0" smtClean="0"/>
              <a:t>Branches of </a:t>
            </a:r>
            <a:r>
              <a:rPr lang="en-US" dirty="0" err="1" smtClean="0"/>
              <a:t>gov’t</a:t>
            </a:r>
            <a:r>
              <a:rPr lang="en-US" dirty="0" smtClean="0"/>
              <a:t> hold different levels of power</a:t>
            </a:r>
          </a:p>
          <a:p>
            <a:pPr lvl="2"/>
            <a:r>
              <a:rPr lang="en-US" dirty="0" smtClean="0"/>
              <a:t>Checks are in place to prevent abuse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In 1776, each state created its own </a:t>
            </a:r>
            <a:r>
              <a:rPr lang="en-US" sz="3600" b="1" dirty="0" err="1" smtClean="0"/>
              <a:t>gov’t</a:t>
            </a:r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They also recognized the need for a national </a:t>
            </a:r>
            <a:r>
              <a:rPr lang="en-US" sz="3600" b="1" dirty="0" err="1" smtClean="0"/>
              <a:t>gov’t</a:t>
            </a:r>
            <a:r>
              <a:rPr lang="en-US" sz="3600" b="1" dirty="0" smtClean="0"/>
              <a:t> to manage relations and trade between states, the </a:t>
            </a:r>
            <a:r>
              <a:rPr lang="en-US" sz="3600" b="1" dirty="0" smtClean="0"/>
              <a:t>world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The Articles of Confederation were written in 1777 and adopted in 1781</a:t>
            </a:r>
            <a:endParaRPr lang="en-US" sz="36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586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The Need for an American Government </vt:lpstr>
      <vt:lpstr>British Origins of American Constitutionalism</vt:lpstr>
      <vt:lpstr>Colonial America</vt:lpstr>
      <vt:lpstr>Slide 4</vt:lpstr>
      <vt:lpstr>The Declaration of Independence</vt:lpstr>
      <vt:lpstr>State Constitutions</vt:lpstr>
      <vt:lpstr>Slide 7</vt:lpstr>
      <vt:lpstr>State Constitutions, con’t.</vt:lpstr>
      <vt:lpstr>Slide 9</vt:lpstr>
      <vt:lpstr>Slide 10</vt:lpstr>
      <vt:lpstr>Problems Addressed in the Articles</vt:lpstr>
      <vt:lpstr>Weaknesses of the Articles </vt:lpstr>
      <vt:lpstr>Slide 13</vt:lpstr>
      <vt:lpstr>Shay’s Rebellion</vt:lpstr>
      <vt:lpstr>Conclusion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 for an American Government </dc:title>
  <dc:creator> </dc:creator>
  <cp:lastModifiedBy> </cp:lastModifiedBy>
  <cp:revision>26</cp:revision>
  <dcterms:created xsi:type="dcterms:W3CDTF">2011-08-18T22:54:04Z</dcterms:created>
  <dcterms:modified xsi:type="dcterms:W3CDTF">2013-08-27T17:43:39Z</dcterms:modified>
</cp:coreProperties>
</file>