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51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22CCC2-027E-4FF4-94C9-FE5DA6614197}" type="datetimeFigureOut">
              <a:rPr lang="en-US" smtClean="0"/>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DE231-6F6F-4584-8A04-686E5199026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22CCC2-027E-4FF4-94C9-FE5DA6614197}" type="datetimeFigureOut">
              <a:rPr lang="en-US" smtClean="0"/>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DE231-6F6F-4584-8A04-686E519902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22CCC2-027E-4FF4-94C9-FE5DA6614197}" type="datetimeFigureOut">
              <a:rPr lang="en-US" smtClean="0"/>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DE231-6F6F-4584-8A04-686E519902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22CCC2-027E-4FF4-94C9-FE5DA6614197}" type="datetimeFigureOut">
              <a:rPr lang="en-US" smtClean="0"/>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DE231-6F6F-4584-8A04-686E5199026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22CCC2-027E-4FF4-94C9-FE5DA6614197}" type="datetimeFigureOut">
              <a:rPr lang="en-US" smtClean="0"/>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DE231-6F6F-4584-8A04-686E5199026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22CCC2-027E-4FF4-94C9-FE5DA6614197}" type="datetimeFigureOut">
              <a:rPr lang="en-US" smtClean="0"/>
              <a:t>8/31/2011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DE231-6F6F-4584-8A04-686E5199026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22CCC2-027E-4FF4-94C9-FE5DA6614197}" type="datetimeFigureOut">
              <a:rPr lang="en-US" smtClean="0"/>
              <a:t>8/31/2011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0DE231-6F6F-4584-8A04-686E5199026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22CCC2-027E-4FF4-94C9-FE5DA6614197}" type="datetimeFigureOut">
              <a:rPr lang="en-US" smtClean="0"/>
              <a:t>8/31/2011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0DE231-6F6F-4584-8A04-686E5199026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22CCC2-027E-4FF4-94C9-FE5DA6614197}" type="datetimeFigureOut">
              <a:rPr lang="en-US" smtClean="0"/>
              <a:t>8/31/2011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0DE231-6F6F-4584-8A04-686E5199026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22CCC2-027E-4FF4-94C9-FE5DA6614197}" type="datetimeFigureOut">
              <a:rPr lang="en-US" smtClean="0"/>
              <a:t>8/31/2011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DE231-6F6F-4584-8A04-686E5199026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22CCC2-027E-4FF4-94C9-FE5DA6614197}" type="datetimeFigureOut">
              <a:rPr lang="en-US" smtClean="0"/>
              <a:t>8/31/2011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DE231-6F6F-4584-8A04-686E5199026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22CCC2-027E-4FF4-94C9-FE5DA6614197}" type="datetimeFigureOut">
              <a:rPr lang="en-US" smtClean="0"/>
              <a:t>8/31/2011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DE231-6F6F-4584-8A04-686E5199026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8686800" cy="6705600"/>
          </a:xfrm>
        </p:spPr>
        <p:txBody>
          <a:bodyPr>
            <a:normAutofit fontScale="90000"/>
          </a:bodyPr>
          <a:lstStyle/>
          <a:p>
            <a:pPr marL="457200" lvl="0" indent="-457200" algn="l"/>
            <a:r>
              <a:rPr lang="en-US" sz="2200" dirty="0" smtClean="0">
                <a:solidFill>
                  <a:srgbClr val="FF0000"/>
                </a:solidFill>
              </a:rPr>
              <a:t>	</a:t>
            </a:r>
            <a:r>
              <a:rPr lang="en-US" sz="2200" b="1" dirty="0" smtClean="0">
                <a:solidFill>
                  <a:srgbClr val="FF0000"/>
                </a:solidFill>
              </a:rPr>
              <a:t>1. Why </a:t>
            </a:r>
            <a:r>
              <a:rPr lang="en-US" sz="2200" b="1" dirty="0">
                <a:solidFill>
                  <a:srgbClr val="FF0000"/>
                </a:solidFill>
              </a:rPr>
              <a:t>were there so many problems in the cities at the turn of the </a:t>
            </a:r>
            <a:r>
              <a:rPr lang="en-US" sz="2200" b="1" dirty="0" smtClean="0">
                <a:solidFill>
                  <a:srgbClr val="FF0000"/>
                </a:solidFill>
              </a:rPr>
              <a:t>century?</a:t>
            </a:r>
            <a:r>
              <a:rPr lang="en-US" sz="2000" b="1" dirty="0" smtClean="0">
                <a:solidFill>
                  <a:srgbClr val="FF0000"/>
                </a:solidFill>
              </a:rPr>
              <a:t/>
            </a:r>
            <a:br>
              <a:rPr lang="en-US" sz="2000" b="1" dirty="0" smtClean="0">
                <a:solidFill>
                  <a:srgbClr val="FF0000"/>
                </a:solidFill>
              </a:rPr>
            </a:br>
            <a:r>
              <a:rPr lang="en-US" sz="2000" b="1" dirty="0">
                <a:solidFill>
                  <a:srgbClr val="FF0000"/>
                </a:solidFill>
              </a:rPr>
              <a:t/>
            </a:r>
            <a:br>
              <a:rPr lang="en-US" sz="2000" b="1" dirty="0">
                <a:solidFill>
                  <a:srgbClr val="FF0000"/>
                </a:solidFill>
              </a:rPr>
            </a:br>
            <a:r>
              <a:rPr lang="en-US" sz="2000" b="1" dirty="0" smtClean="0">
                <a:solidFill>
                  <a:srgbClr val="FF0000"/>
                </a:solidFill>
              </a:rPr>
              <a:t>A. The </a:t>
            </a:r>
            <a:r>
              <a:rPr lang="en-US" sz="2000" b="1" dirty="0">
                <a:solidFill>
                  <a:srgbClr val="FF0000"/>
                </a:solidFill>
              </a:rPr>
              <a:t>cities did not have the same laws as other places in America</a:t>
            </a:r>
            <a:br>
              <a:rPr lang="en-US" sz="2000" b="1" dirty="0">
                <a:solidFill>
                  <a:srgbClr val="FF0000"/>
                </a:solidFill>
              </a:rPr>
            </a:br>
            <a:r>
              <a:rPr lang="en-US" sz="2000" b="1" dirty="0">
                <a:solidFill>
                  <a:srgbClr val="FF0000"/>
                </a:solidFill>
              </a:rPr>
              <a:t>B</a:t>
            </a:r>
            <a:r>
              <a:rPr lang="en-US" sz="2000" b="1" dirty="0" smtClean="0">
                <a:solidFill>
                  <a:srgbClr val="FF0000"/>
                </a:solidFill>
              </a:rPr>
              <a:t>. Because </a:t>
            </a:r>
            <a:r>
              <a:rPr lang="en-US" sz="2000" b="1" dirty="0">
                <a:solidFill>
                  <a:srgbClr val="FF0000"/>
                </a:solidFill>
              </a:rPr>
              <a:t>they were so big, it was impossible for them to be run effectively</a:t>
            </a:r>
            <a:br>
              <a:rPr lang="en-US" sz="2000" b="1" dirty="0">
                <a:solidFill>
                  <a:srgbClr val="FF0000"/>
                </a:solidFill>
              </a:rPr>
            </a:br>
            <a:r>
              <a:rPr lang="en-US" sz="2000" b="1" dirty="0">
                <a:solidFill>
                  <a:srgbClr val="FF0000"/>
                </a:solidFill>
              </a:rPr>
              <a:t>C</a:t>
            </a:r>
            <a:r>
              <a:rPr lang="en-US" sz="2000" b="1" dirty="0" smtClean="0">
                <a:solidFill>
                  <a:srgbClr val="FF0000"/>
                </a:solidFill>
              </a:rPr>
              <a:t>. Due </a:t>
            </a:r>
            <a:r>
              <a:rPr lang="en-US" sz="2000" b="1" dirty="0">
                <a:solidFill>
                  <a:srgbClr val="FF0000"/>
                </a:solidFill>
              </a:rPr>
              <a:t>mainly to industrialization, the cities and the people in them were changing in new ways</a:t>
            </a:r>
            <a:br>
              <a:rPr lang="en-US" sz="2000" b="1" dirty="0">
                <a:solidFill>
                  <a:srgbClr val="FF0000"/>
                </a:solidFill>
              </a:rPr>
            </a:br>
            <a:r>
              <a:rPr lang="en-US" sz="2000" b="1" dirty="0">
                <a:solidFill>
                  <a:srgbClr val="FF0000"/>
                </a:solidFill>
              </a:rPr>
              <a:t>D</a:t>
            </a:r>
            <a:r>
              <a:rPr lang="en-US" sz="2000" b="1" dirty="0" smtClean="0">
                <a:solidFill>
                  <a:srgbClr val="FF0000"/>
                </a:solidFill>
              </a:rPr>
              <a:t>. Most </a:t>
            </a:r>
            <a:r>
              <a:rPr lang="en-US" sz="2000" b="1" dirty="0">
                <a:solidFill>
                  <a:srgbClr val="FF0000"/>
                </a:solidFill>
              </a:rPr>
              <a:t>of the wealth and other resources was still in rural (farming) </a:t>
            </a:r>
            <a:r>
              <a:rPr lang="en-US" sz="2000" b="1" dirty="0" smtClean="0">
                <a:solidFill>
                  <a:srgbClr val="FF0000"/>
                </a:solidFill>
              </a:rPr>
              <a:t>areas</a:t>
            </a:r>
            <a:r>
              <a:rPr lang="en-US" sz="2000" b="1" dirty="0" smtClean="0"/>
              <a:t/>
            </a:r>
            <a:br>
              <a:rPr lang="en-US" sz="2000" b="1" dirty="0" smtClean="0"/>
            </a:br>
            <a:r>
              <a:rPr lang="en-US" sz="2000" b="1" dirty="0"/>
              <a:t/>
            </a:r>
            <a:br>
              <a:rPr lang="en-US" sz="2000" b="1" dirty="0"/>
            </a:br>
            <a:r>
              <a:rPr lang="en-US" sz="2200" b="1" dirty="0" smtClean="0">
                <a:solidFill>
                  <a:schemeClr val="tx2">
                    <a:lumMod val="75000"/>
                  </a:schemeClr>
                </a:solidFill>
              </a:rPr>
              <a:t>2. Which </a:t>
            </a:r>
            <a:r>
              <a:rPr lang="en-US" sz="2200" b="1" dirty="0">
                <a:solidFill>
                  <a:schemeClr val="tx2">
                    <a:lumMod val="75000"/>
                  </a:schemeClr>
                </a:solidFill>
              </a:rPr>
              <a:t>of the following is the best replacement for the word ‘enacted’?</a:t>
            </a:r>
            <a:br>
              <a:rPr lang="en-US" sz="2200" b="1" dirty="0">
                <a:solidFill>
                  <a:schemeClr val="tx2">
                    <a:lumMod val="75000"/>
                  </a:schemeClr>
                </a:solidFill>
              </a:rPr>
            </a:br>
            <a:r>
              <a:rPr lang="en-US" sz="2000" b="1" dirty="0" smtClean="0">
                <a:solidFill>
                  <a:schemeClr val="tx2">
                    <a:lumMod val="75000"/>
                  </a:schemeClr>
                </a:solidFill>
              </a:rPr>
              <a:t/>
            </a:r>
            <a:br>
              <a:rPr lang="en-US" sz="2000" b="1" dirty="0" smtClean="0">
                <a:solidFill>
                  <a:schemeClr val="tx2">
                    <a:lumMod val="75000"/>
                  </a:schemeClr>
                </a:solidFill>
              </a:rPr>
            </a:br>
            <a:r>
              <a:rPr lang="en-US" sz="2000" b="1" dirty="0" smtClean="0">
                <a:solidFill>
                  <a:schemeClr val="tx2">
                    <a:lumMod val="75000"/>
                  </a:schemeClr>
                </a:solidFill>
              </a:rPr>
              <a:t>A. banned</a:t>
            </a:r>
            <a:r>
              <a:rPr lang="en-US" sz="2000" b="1" dirty="0">
                <a:solidFill>
                  <a:schemeClr val="tx2">
                    <a:lumMod val="75000"/>
                  </a:schemeClr>
                </a:solidFill>
              </a:rPr>
              <a:t/>
            </a:r>
            <a:br>
              <a:rPr lang="en-US" sz="2000" b="1" dirty="0">
                <a:solidFill>
                  <a:schemeClr val="tx2">
                    <a:lumMod val="75000"/>
                  </a:schemeClr>
                </a:solidFill>
              </a:rPr>
            </a:br>
            <a:r>
              <a:rPr lang="en-US" sz="2000" b="1" dirty="0" smtClean="0">
                <a:solidFill>
                  <a:schemeClr val="tx2">
                    <a:lumMod val="75000"/>
                  </a:schemeClr>
                </a:solidFill>
              </a:rPr>
              <a:t>B. made</a:t>
            </a:r>
            <a:r>
              <a:rPr lang="en-US" sz="2000" b="1" dirty="0">
                <a:solidFill>
                  <a:schemeClr val="tx2">
                    <a:lumMod val="75000"/>
                  </a:schemeClr>
                </a:solidFill>
              </a:rPr>
              <a:t/>
            </a:r>
            <a:br>
              <a:rPr lang="en-US" sz="2000" b="1" dirty="0">
                <a:solidFill>
                  <a:schemeClr val="tx2">
                    <a:lumMod val="75000"/>
                  </a:schemeClr>
                </a:solidFill>
              </a:rPr>
            </a:br>
            <a:r>
              <a:rPr lang="en-US" sz="2000" b="1" dirty="0" smtClean="0">
                <a:solidFill>
                  <a:schemeClr val="tx2">
                    <a:lumMod val="75000"/>
                  </a:schemeClr>
                </a:solidFill>
              </a:rPr>
              <a:t>C. improved</a:t>
            </a:r>
            <a:r>
              <a:rPr lang="en-US" sz="2000" b="1" dirty="0">
                <a:solidFill>
                  <a:schemeClr val="tx2">
                    <a:lumMod val="75000"/>
                  </a:schemeClr>
                </a:solidFill>
              </a:rPr>
              <a:t/>
            </a:r>
            <a:br>
              <a:rPr lang="en-US" sz="2000" b="1" dirty="0">
                <a:solidFill>
                  <a:schemeClr val="tx2">
                    <a:lumMod val="75000"/>
                  </a:schemeClr>
                </a:solidFill>
              </a:rPr>
            </a:br>
            <a:r>
              <a:rPr lang="en-US" sz="2000" b="1" dirty="0" smtClean="0">
                <a:solidFill>
                  <a:schemeClr val="tx2">
                    <a:lumMod val="75000"/>
                  </a:schemeClr>
                </a:solidFill>
              </a:rPr>
              <a:t>D. discussed</a:t>
            </a:r>
            <a:r>
              <a:rPr lang="en-US" sz="2000" b="1" dirty="0"/>
              <a:t/>
            </a:r>
            <a:br>
              <a:rPr lang="en-US" sz="2000" b="1" dirty="0"/>
            </a:br>
            <a:r>
              <a:rPr lang="en-US" sz="2000" b="1" dirty="0"/>
              <a:t> </a:t>
            </a:r>
            <a:br>
              <a:rPr lang="en-US" sz="2000" b="1" dirty="0"/>
            </a:br>
            <a:r>
              <a:rPr lang="en-US" sz="2200" b="1" dirty="0" smtClean="0">
                <a:solidFill>
                  <a:schemeClr val="accent3">
                    <a:lumMod val="50000"/>
                  </a:schemeClr>
                </a:solidFill>
              </a:rPr>
              <a:t>3. Which </a:t>
            </a:r>
            <a:r>
              <a:rPr lang="en-US" sz="2200" b="1" dirty="0">
                <a:solidFill>
                  <a:schemeClr val="accent3">
                    <a:lumMod val="50000"/>
                  </a:schemeClr>
                </a:solidFill>
              </a:rPr>
              <a:t>of the following best describes the progressive era?</a:t>
            </a:r>
            <a:r>
              <a:rPr lang="en-US" sz="2000" b="1" dirty="0">
                <a:solidFill>
                  <a:schemeClr val="accent3">
                    <a:lumMod val="50000"/>
                  </a:schemeClr>
                </a:solidFill>
              </a:rPr>
              <a:t/>
            </a:r>
            <a:br>
              <a:rPr lang="en-US" sz="2000" b="1" dirty="0">
                <a:solidFill>
                  <a:schemeClr val="accent3">
                    <a:lumMod val="50000"/>
                  </a:schemeClr>
                </a:solidFill>
              </a:rPr>
            </a:br>
            <a:r>
              <a:rPr lang="en-US" sz="2000" b="1" dirty="0" smtClean="0">
                <a:solidFill>
                  <a:schemeClr val="accent3">
                    <a:lumMod val="50000"/>
                  </a:schemeClr>
                </a:solidFill>
              </a:rPr>
              <a:t/>
            </a:r>
            <a:br>
              <a:rPr lang="en-US" sz="2000" b="1" dirty="0" smtClean="0">
                <a:solidFill>
                  <a:schemeClr val="accent3">
                    <a:lumMod val="50000"/>
                  </a:schemeClr>
                </a:solidFill>
              </a:rPr>
            </a:br>
            <a:r>
              <a:rPr lang="en-US" sz="2000" b="1" dirty="0" smtClean="0">
                <a:solidFill>
                  <a:schemeClr val="accent3">
                    <a:lumMod val="50000"/>
                  </a:schemeClr>
                </a:solidFill>
              </a:rPr>
              <a:t>A. A </a:t>
            </a:r>
            <a:r>
              <a:rPr lang="en-US" sz="2000" b="1" dirty="0">
                <a:solidFill>
                  <a:schemeClr val="accent3">
                    <a:lumMod val="50000"/>
                  </a:schemeClr>
                </a:solidFill>
              </a:rPr>
              <a:t>time of great change for America</a:t>
            </a:r>
            <a:br>
              <a:rPr lang="en-US" sz="2000" b="1" dirty="0">
                <a:solidFill>
                  <a:schemeClr val="accent3">
                    <a:lumMod val="50000"/>
                  </a:schemeClr>
                </a:solidFill>
              </a:rPr>
            </a:br>
            <a:r>
              <a:rPr lang="en-US" sz="2000" b="1" dirty="0" smtClean="0">
                <a:solidFill>
                  <a:schemeClr val="accent3">
                    <a:lumMod val="50000"/>
                  </a:schemeClr>
                </a:solidFill>
              </a:rPr>
              <a:t>B. A </a:t>
            </a:r>
            <a:r>
              <a:rPr lang="en-US" sz="2000" b="1" dirty="0">
                <a:solidFill>
                  <a:schemeClr val="accent3">
                    <a:lumMod val="50000"/>
                  </a:schemeClr>
                </a:solidFill>
              </a:rPr>
              <a:t>time of unsolvable problems</a:t>
            </a:r>
            <a:br>
              <a:rPr lang="en-US" sz="2000" b="1" dirty="0">
                <a:solidFill>
                  <a:schemeClr val="accent3">
                    <a:lumMod val="50000"/>
                  </a:schemeClr>
                </a:solidFill>
              </a:rPr>
            </a:br>
            <a:r>
              <a:rPr lang="en-US" sz="2000" b="1" dirty="0" smtClean="0">
                <a:solidFill>
                  <a:schemeClr val="accent3">
                    <a:lumMod val="50000"/>
                  </a:schemeClr>
                </a:solidFill>
              </a:rPr>
              <a:t>C. A </a:t>
            </a:r>
            <a:r>
              <a:rPr lang="en-US" sz="2000" b="1" dirty="0">
                <a:solidFill>
                  <a:schemeClr val="accent3">
                    <a:lumMod val="50000"/>
                  </a:schemeClr>
                </a:solidFill>
              </a:rPr>
              <a:t>time of apathetic (don’t care about much) people</a:t>
            </a:r>
            <a:br>
              <a:rPr lang="en-US" sz="2000" b="1" dirty="0">
                <a:solidFill>
                  <a:schemeClr val="accent3">
                    <a:lumMod val="50000"/>
                  </a:schemeClr>
                </a:solidFill>
              </a:rPr>
            </a:br>
            <a:r>
              <a:rPr lang="en-US" sz="2000" b="1" dirty="0" smtClean="0">
                <a:solidFill>
                  <a:schemeClr val="accent3">
                    <a:lumMod val="50000"/>
                  </a:schemeClr>
                </a:solidFill>
              </a:rPr>
              <a:t>D. A </a:t>
            </a:r>
            <a:r>
              <a:rPr lang="en-US" sz="2000" b="1" dirty="0">
                <a:solidFill>
                  <a:schemeClr val="accent3">
                    <a:lumMod val="50000"/>
                  </a:schemeClr>
                </a:solidFill>
              </a:rPr>
              <a:t>time without a lasting impact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0</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1. Why were there so many problems in the cities at the turn of the century?  A. The cities did not have the same laws as other places in America B. Because they were so big, it was impossible for them to be run effectively C. Due mainly to industrialization, the cities and the people in them were changing in new ways D. Most of the wealth and other resources was still in rural (farming) areas  2. Which of the following is the best replacement for the word ‘enacted’?  A. banned B. made C. improved D. discussed   3. Which of the following best describes the progressive era?  A. A time of great change for America B. A time of unsolvable problems C. A time of apathetic (don’t care about much) people D. A time without a lasting impact</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1. Why were there so many problems in the cities at the turn of the century?  A. The cities did not have the same laws as other places in America B. Because they were so big, it was impossible for them to be run effectively C. Due mainly to industrialization, the cities and the people in them were changing in new ways D. Most of the wealth and other resources was still in rural (farming) areas  2. Which of the following is the best replacement for the word ‘enacted’?  A. banned B. made C. improved D. discussed   3. Which of the following best describes the progressive era?  A. A time of great change for America B. A time of unsolvable problems C. A time of apathetic (don’t care about much) people D. A time without a lasting impact</dc:title>
  <dc:creator> </dc:creator>
  <cp:lastModifiedBy> </cp:lastModifiedBy>
  <cp:revision>1</cp:revision>
  <dcterms:created xsi:type="dcterms:W3CDTF">2011-08-31T19:02:18Z</dcterms:created>
  <dcterms:modified xsi:type="dcterms:W3CDTF">2011-08-31T19:06:06Z</dcterms:modified>
</cp:coreProperties>
</file>