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4" r:id="rId7"/>
    <p:sldId id="267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0447-76D8-4F77-8F91-CB020317C5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1A99-9843-45DB-91AC-FE6775A8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0447-76D8-4F77-8F91-CB020317C5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1A99-9843-45DB-91AC-FE6775A8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0447-76D8-4F77-8F91-CB020317C5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1A99-9843-45DB-91AC-FE6775A8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0447-76D8-4F77-8F91-CB020317C5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1A99-9843-45DB-91AC-FE6775A8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0447-76D8-4F77-8F91-CB020317C5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1A99-9843-45DB-91AC-FE6775A8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0447-76D8-4F77-8F91-CB020317C5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1A99-9843-45DB-91AC-FE6775A8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0447-76D8-4F77-8F91-CB020317C5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1A99-9843-45DB-91AC-FE6775A8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0447-76D8-4F77-8F91-CB020317C5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1A99-9843-45DB-91AC-FE6775A8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0447-76D8-4F77-8F91-CB020317C5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1A99-9843-45DB-91AC-FE6775A8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0447-76D8-4F77-8F91-CB020317C5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1A99-9843-45DB-91AC-FE6775A8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0447-76D8-4F77-8F91-CB020317C5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01A99-9843-45DB-91AC-FE6775A8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F0447-76D8-4F77-8F91-CB020317C5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01A99-9843-45DB-91AC-FE6775A82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sus.gov/2010censu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</a:t>
            </a:r>
            <a:endParaRPr lang="en-US" sz="115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upload.wikimedia.org/wikipedia/commons/9/9d/Blank_map_of_the_United_Stat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429000"/>
            <a:ext cx="4692130" cy="304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Population Distribution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343400" cy="5410200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Population distribution explains </a:t>
            </a:r>
            <a:r>
              <a:rPr lang="en-US" sz="3000" b="1" u="sng" dirty="0" smtClean="0"/>
              <a:t>where people </a:t>
            </a:r>
            <a:r>
              <a:rPr lang="en-US" sz="3000" b="1" u="sng" dirty="0" smtClean="0"/>
              <a:t>live.</a:t>
            </a:r>
            <a:endParaRPr lang="en-US" sz="3000" b="1" u="sng" dirty="0" smtClean="0"/>
          </a:p>
          <a:p>
            <a:r>
              <a:rPr lang="en-US" sz="3000" b="1" dirty="0" smtClean="0"/>
              <a:t>Why do some people prefer to live in region A compared to region B?</a:t>
            </a:r>
          </a:p>
          <a:p>
            <a:r>
              <a:rPr lang="en-US" sz="3000" b="1" dirty="0" smtClean="0"/>
              <a:t>What factors are involved in people migrating (moving) from one place to another?</a:t>
            </a:r>
            <a:endParaRPr lang="en-US" sz="3000" b="1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8001000" y="5867400"/>
            <a:ext cx="276225" cy="266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latin typeface="Calibri" pitchFamily="34" charset="0"/>
                <a:cs typeface="Arial" pitchFamily="34" charset="0"/>
              </a:rPr>
              <a:t>A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638800" y="4724400"/>
            <a:ext cx="276225" cy="266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latin typeface="Calibri" pitchFamily="34" charset="0"/>
                <a:cs typeface="Arial" pitchFamily="34" charset="0"/>
              </a:rPr>
              <a:t>B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990600"/>
            <a:ext cx="419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 your notes: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1. Copy the definition of population distribution.</a:t>
            </a:r>
          </a:p>
          <a:p>
            <a:r>
              <a:rPr lang="en-US" sz="2000" b="1" dirty="0" smtClean="0"/>
              <a:t>2. Write down five migration factors.</a:t>
            </a:r>
            <a:endParaRPr lang="en-US" sz="20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962400" cy="1676401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Pretend that these two states have the same total population: </a:t>
            </a:r>
            <a:r>
              <a:rPr lang="en-US" b="1" u="sng" dirty="0" smtClean="0"/>
              <a:t>30 million</a:t>
            </a:r>
            <a:endParaRPr lang="en-US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York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Texas</a:t>
            </a:r>
            <a:endParaRPr lang="en-US" dirty="0"/>
          </a:p>
        </p:txBody>
      </p:sp>
      <p:pic>
        <p:nvPicPr>
          <p:cNvPr id="14" name="Content Placeholder 13" descr="1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209800"/>
            <a:ext cx="4041775" cy="2500848"/>
          </a:xfrm>
        </p:spPr>
      </p:pic>
      <p:pic>
        <p:nvPicPr>
          <p:cNvPr id="13" name="Content Placeholder 12" descr="1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304800" y="2209800"/>
            <a:ext cx="4040188" cy="2499866"/>
          </a:xfrm>
        </p:spPr>
      </p:pic>
      <p:sp>
        <p:nvSpPr>
          <p:cNvPr id="15" name="TextBox 14"/>
          <p:cNvSpPr txBox="1"/>
          <p:nvPr/>
        </p:nvSpPr>
        <p:spPr>
          <a:xfrm>
            <a:off x="457200" y="53340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Which state is more </a:t>
            </a:r>
            <a:r>
              <a:rPr lang="en-US" sz="3200" b="1" i="1" dirty="0" smtClean="0"/>
              <a:t>densely</a:t>
            </a:r>
            <a:r>
              <a:rPr lang="en-US" sz="3200" b="1" dirty="0" smtClean="0"/>
              <a:t> populated? How do you know?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Population Density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8991600" cy="5410200"/>
          </a:xfrm>
        </p:spPr>
        <p:txBody>
          <a:bodyPr>
            <a:noAutofit/>
          </a:bodyPr>
          <a:lstStyle/>
          <a:p>
            <a:r>
              <a:rPr lang="en-US" sz="3000" b="1" u="sng" dirty="0" smtClean="0"/>
              <a:t>Population density </a:t>
            </a:r>
            <a:r>
              <a:rPr lang="en-US" sz="3200" b="1" dirty="0" smtClean="0"/>
              <a:t>describes the number of individuals occupying an area in relation to the size of that area</a:t>
            </a:r>
          </a:p>
          <a:p>
            <a:pPr>
              <a:buNone/>
            </a:pPr>
            <a:r>
              <a:rPr lang="en-US" sz="2600" b="1" i="1" dirty="0" smtClean="0"/>
              <a:t>Population density = number of people ÷ the area they occupy</a:t>
            </a:r>
          </a:p>
          <a:p>
            <a:pPr>
              <a:buNone/>
            </a:pPr>
            <a:endParaRPr lang="en-US" sz="2600" b="1" i="1" u="sng" dirty="0"/>
          </a:p>
          <a:p>
            <a:pPr>
              <a:buNone/>
            </a:pPr>
            <a:r>
              <a:rPr lang="en-US" sz="2600" b="1" dirty="0" smtClean="0"/>
              <a:t>Go to the US Census </a:t>
            </a:r>
            <a:r>
              <a:rPr lang="en-US" sz="2600" b="1" dirty="0" smtClean="0">
                <a:hlinkClick r:id="rId3"/>
              </a:rPr>
              <a:t>Population Finder </a:t>
            </a:r>
            <a:r>
              <a:rPr lang="en-US" sz="2600" b="1" dirty="0" smtClean="0"/>
              <a:t>and find Colorado.</a:t>
            </a:r>
          </a:p>
          <a:p>
            <a:pPr>
              <a:buNone/>
            </a:pPr>
            <a:r>
              <a:rPr lang="en-US" sz="2600" b="1" dirty="0" smtClean="0"/>
              <a:t>CO Population: _________</a:t>
            </a:r>
          </a:p>
          <a:p>
            <a:pPr>
              <a:buNone/>
            </a:pPr>
            <a:r>
              <a:rPr lang="en-US" sz="2600" b="1" dirty="0" smtClean="0"/>
              <a:t>CO Area: 104,000 sq. miles</a:t>
            </a:r>
          </a:p>
          <a:p>
            <a:pPr>
              <a:buNone/>
            </a:pPr>
            <a:r>
              <a:rPr lang="en-US" sz="2600" b="1" dirty="0" smtClean="0"/>
              <a:t>CO population density: _______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4876800"/>
            <a:ext cx="419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 your notes: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1. Copy the definition of population density and equation.</a:t>
            </a:r>
          </a:p>
          <a:p>
            <a:r>
              <a:rPr lang="en-US" sz="2000" b="1" dirty="0" smtClean="0"/>
              <a:t>2. Write down the data for CO.</a:t>
            </a:r>
            <a:endParaRPr lang="en-US" sz="20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62400" cy="44195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File:Colorado in United States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038600"/>
            <a:ext cx="2427624" cy="1502093"/>
          </a:xfrm>
          <a:prstGeom prst="rect">
            <a:avLst/>
          </a:prstGeom>
          <a:noFill/>
        </p:spPr>
      </p:pic>
      <p:pic>
        <p:nvPicPr>
          <p:cNvPr id="2052" name="Picture 4" descr="File:Flag of Colorado.sv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1"/>
            <a:ext cx="1676400" cy="11169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Your Turn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Step 1: </a:t>
            </a:r>
            <a:r>
              <a:rPr lang="en-US" b="1" dirty="0" smtClean="0"/>
              <a:t>Form a hypothesis about what areas of the western US will be the most populated. Use cardinal directions (N, S, E, W) and state names for your hypothesis. 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Remember, you need to include a </a:t>
            </a:r>
            <a:r>
              <a:rPr lang="en-US" b="1" u="sng" dirty="0" smtClean="0"/>
              <a:t>what</a:t>
            </a:r>
            <a:r>
              <a:rPr lang="en-US" b="1" dirty="0" smtClean="0"/>
              <a:t> and a </a:t>
            </a:r>
            <a:r>
              <a:rPr lang="en-US" b="1" u="sng" dirty="0" smtClean="0"/>
              <a:t>why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Ex: The states bordering the Pacific Ocean will have a </a:t>
            </a:r>
            <a:r>
              <a:rPr lang="en-US" b="1" u="sng" dirty="0" smtClean="0"/>
              <a:t>high/low</a:t>
            </a:r>
            <a:r>
              <a:rPr lang="en-US" b="1" dirty="0" smtClean="0"/>
              <a:t> population density because ________.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/>
          </a:p>
        </p:txBody>
      </p:sp>
      <p:pic>
        <p:nvPicPr>
          <p:cNvPr id="20484" name="Picture 4" descr="http://www.nature.nps.gov/nnl/assets/images/nation/nation.gif"/>
          <p:cNvPicPr>
            <a:picLocks noChangeAspect="1" noChangeArrowheads="1"/>
          </p:cNvPicPr>
          <p:nvPr/>
        </p:nvPicPr>
        <p:blipFill>
          <a:blip r:embed="rId3" cstate="print"/>
          <a:srcRect r="44602"/>
          <a:stretch>
            <a:fillRect/>
          </a:stretch>
        </p:blipFill>
        <p:spPr bwMode="auto">
          <a:xfrm>
            <a:off x="4648200" y="990600"/>
            <a:ext cx="4267200" cy="5628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Your Turn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715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Step 2: </a:t>
            </a:r>
            <a:r>
              <a:rPr lang="en-US" b="1" dirty="0" smtClean="0"/>
              <a:t>Map your hypothesis.</a:t>
            </a:r>
          </a:p>
          <a:p>
            <a:pPr>
              <a:buNone/>
            </a:pP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 smtClean="0"/>
              <a:t>Create a scale using four shades of the same color. The lightest shade should be the least densely populated. The darker shade should be the most densely populated. 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Shade your hypothesis on your map.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4" descr="http://www.nature.nps.gov/nnl/assets/images/nation/nation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r="44602"/>
          <a:stretch>
            <a:fillRect/>
          </a:stretch>
        </p:blipFill>
        <p:spPr bwMode="auto">
          <a:xfrm>
            <a:off x="4876800" y="1066800"/>
            <a:ext cx="3985625" cy="52575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16205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Your Turn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1181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Step 3: </a:t>
            </a:r>
            <a:r>
              <a:rPr lang="en-US" sz="2400" b="1" dirty="0" smtClean="0"/>
              <a:t>Test your </a:t>
            </a:r>
            <a:r>
              <a:rPr lang="en-US" sz="2400" b="1" dirty="0" smtClean="0"/>
              <a:t>hypothesis (states).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Copy the table to the right into your notes and fill it out using the map you made and the actual data you were given.</a:t>
            </a:r>
          </a:p>
          <a:p>
            <a:endParaRPr lang="en-US" sz="2400" b="1" dirty="0" smtClean="0"/>
          </a:p>
          <a:p>
            <a:pPr marL="514350" indent="-514350">
              <a:buAutoNum type="arabicPeriod"/>
            </a:pPr>
            <a:r>
              <a:rPr lang="en-US" sz="2400" b="1" dirty="0" smtClean="0"/>
              <a:t>Where was your hypothesis accurate?</a:t>
            </a:r>
          </a:p>
          <a:p>
            <a:pPr marL="514350" indent="-514350">
              <a:buAutoNum type="arabicPeriod"/>
            </a:pPr>
            <a:r>
              <a:rPr lang="en-US" sz="2400" b="1" dirty="0" smtClean="0"/>
              <a:t>Where was your hypothesis inaccurate?</a:t>
            </a:r>
          </a:p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4294967295"/>
          </p:nvPr>
        </p:nvGraphicFramePr>
        <p:xfrm>
          <a:off x="3581400" y="228601"/>
          <a:ext cx="5334000" cy="6248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  <a:gridCol w="1333500"/>
                <a:gridCol w="1333500"/>
              </a:tblGrid>
              <a:tr h="1916596">
                <a:tc>
                  <a:txBody>
                    <a:bodyPr/>
                    <a:lstStyle/>
                    <a:p>
                      <a:r>
                        <a:rPr lang="en-US" dirty="0" smtClean="0"/>
                        <a:t>States I</a:t>
                      </a:r>
                      <a:r>
                        <a:rPr lang="en-US" baseline="0" dirty="0" smtClean="0"/>
                        <a:t> predicated would have the highest pop. 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Actual pop. 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States I predicated would have the lowest  pop. 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Actual pop. density</a:t>
                      </a:r>
                      <a:endParaRPr lang="en-US" dirty="0"/>
                    </a:p>
                  </a:txBody>
                  <a:tcPr/>
                </a:tc>
              </a:tr>
              <a:tr h="1443934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43934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43934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Your Turn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Step 3: </a:t>
            </a:r>
            <a:r>
              <a:rPr lang="en-US" sz="3200" b="1" dirty="0" smtClean="0"/>
              <a:t>Test your </a:t>
            </a:r>
            <a:r>
              <a:rPr lang="en-US" sz="3200" b="1" dirty="0" smtClean="0"/>
              <a:t>hypothesis (regions).</a:t>
            </a:r>
            <a:endParaRPr lang="en-US" sz="3200" b="1" dirty="0" smtClean="0"/>
          </a:p>
          <a:p>
            <a:pPr>
              <a:buNone/>
            </a:pPr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Compare your map to the </a:t>
            </a:r>
            <a:r>
              <a:rPr lang="en-US" sz="3200" b="1" u="sng" dirty="0" smtClean="0"/>
              <a:t>regions</a:t>
            </a:r>
            <a:r>
              <a:rPr lang="en-US" sz="3200" b="1" dirty="0" smtClean="0"/>
              <a:t> on this population density map. What regions did you predict correctly?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Incorrectly?</a:t>
            </a:r>
            <a:endParaRPr lang="en-US" sz="3200" b="1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/>
          </a:p>
        </p:txBody>
      </p:sp>
      <p:pic>
        <p:nvPicPr>
          <p:cNvPr id="6" name="Content Placeholder 4" descr="File:US 2000 census population density map by state.svg"/>
          <p:cNvPicPr>
            <a:picLocks/>
          </p:cNvPicPr>
          <p:nvPr/>
        </p:nvPicPr>
        <p:blipFill>
          <a:blip r:embed="rId3" cstate="print"/>
          <a:srcRect r="50949"/>
          <a:stretch>
            <a:fillRect/>
          </a:stretch>
        </p:blipFill>
        <p:spPr bwMode="auto">
          <a:xfrm>
            <a:off x="4114800" y="1524000"/>
            <a:ext cx="3810000" cy="494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ontent Placeholder 4" descr="File:US 2000 census population density map by state.svg"/>
          <p:cNvPicPr>
            <a:picLocks/>
          </p:cNvPicPr>
          <p:nvPr/>
        </p:nvPicPr>
        <p:blipFill>
          <a:blip r:embed="rId3" cstate="print"/>
          <a:srcRect l="77589" t="44475"/>
          <a:stretch>
            <a:fillRect/>
          </a:stretch>
        </p:blipFill>
        <p:spPr bwMode="auto">
          <a:xfrm>
            <a:off x="7696200" y="1981200"/>
            <a:ext cx="1447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Your Turn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14400"/>
            <a:ext cx="4038600" cy="5715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Step 4: </a:t>
            </a:r>
            <a:r>
              <a:rPr lang="en-US" sz="3200" b="1" dirty="0" smtClean="0"/>
              <a:t>Explain </a:t>
            </a:r>
            <a:r>
              <a:rPr lang="en-US" sz="3200" b="1" dirty="0" smtClean="0"/>
              <a:t>the data you collected.</a:t>
            </a:r>
            <a:endParaRPr lang="en-US" sz="3200" b="1" dirty="0" smtClean="0"/>
          </a:p>
          <a:p>
            <a:pPr>
              <a:buNone/>
            </a:pPr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What explanations can you offer for why California is so densely populated?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What explanations can you offer for why the northern states on the map are the least densely populated?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/>
          </a:p>
        </p:txBody>
      </p:sp>
      <p:pic>
        <p:nvPicPr>
          <p:cNvPr id="6" name="Content Placeholder 4" descr="File:US 2000 census population density map by state.svg"/>
          <p:cNvPicPr>
            <a:picLocks/>
          </p:cNvPicPr>
          <p:nvPr/>
        </p:nvPicPr>
        <p:blipFill>
          <a:blip r:embed="rId3" cstate="print"/>
          <a:srcRect r="50949"/>
          <a:stretch>
            <a:fillRect/>
          </a:stretch>
        </p:blipFill>
        <p:spPr bwMode="auto">
          <a:xfrm>
            <a:off x="4114800" y="1524000"/>
            <a:ext cx="3810000" cy="494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ontent Placeholder 4" descr="File:US 2000 census population density map by state.svg"/>
          <p:cNvPicPr>
            <a:picLocks/>
          </p:cNvPicPr>
          <p:nvPr/>
        </p:nvPicPr>
        <p:blipFill>
          <a:blip r:embed="rId3" cstate="print"/>
          <a:srcRect l="77589" t="44475"/>
          <a:stretch>
            <a:fillRect/>
          </a:stretch>
        </p:blipFill>
        <p:spPr bwMode="auto">
          <a:xfrm>
            <a:off x="7696200" y="1981200"/>
            <a:ext cx="1447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453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Population</vt:lpstr>
      <vt:lpstr>Population Distribution</vt:lpstr>
      <vt:lpstr>Pretend that these two states have the same total population: 30 million</vt:lpstr>
      <vt:lpstr>Population Density</vt:lpstr>
      <vt:lpstr>Your Turn</vt:lpstr>
      <vt:lpstr>Your Turn</vt:lpstr>
      <vt:lpstr>Your Turn</vt:lpstr>
      <vt:lpstr>Your Turn</vt:lpstr>
      <vt:lpstr>Your Turn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Difference Between Population and Population Density</dc:title>
  <dc:creator> </dc:creator>
  <cp:lastModifiedBy> </cp:lastModifiedBy>
  <cp:revision>16</cp:revision>
  <dcterms:created xsi:type="dcterms:W3CDTF">2013-09-09T02:20:23Z</dcterms:created>
  <dcterms:modified xsi:type="dcterms:W3CDTF">2013-09-10T18:35:00Z</dcterms:modified>
</cp:coreProperties>
</file>