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48329-0BB1-44C6-AD99-1581F7D8615C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73B28-C5FE-4D3B-8510-C79709B52B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Verdan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942C-5C73-4DC8-8F9C-B99CC0871EB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C0F2-7C5F-4948-8256-F2952D28E3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942C-5C73-4DC8-8F9C-B99CC0871EB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C0F2-7C5F-4948-8256-F2952D28E3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942C-5C73-4DC8-8F9C-B99CC0871EB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C0F2-7C5F-4948-8256-F2952D28E3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942C-5C73-4DC8-8F9C-B99CC0871EB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C0F2-7C5F-4948-8256-F2952D28E3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942C-5C73-4DC8-8F9C-B99CC0871EB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C0F2-7C5F-4948-8256-F2952D28E3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942C-5C73-4DC8-8F9C-B99CC0871EB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C0F2-7C5F-4948-8256-F2952D28E3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942C-5C73-4DC8-8F9C-B99CC0871EB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C0F2-7C5F-4948-8256-F2952D28E3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942C-5C73-4DC8-8F9C-B99CC0871EB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C0F2-7C5F-4948-8256-F2952D28E3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942C-5C73-4DC8-8F9C-B99CC0871EB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C0F2-7C5F-4948-8256-F2952D28E3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942C-5C73-4DC8-8F9C-B99CC0871EB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C0F2-7C5F-4948-8256-F2952D28E3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942C-5C73-4DC8-8F9C-B99CC0871EB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C0F2-7C5F-4948-8256-F2952D28E3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E942C-5C73-4DC8-8F9C-B99CC0871EB8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FC0F2-7C5F-4948-8256-F2952D28E3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Warm-up 9/18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/>
              <a:t>How did humans first arrive in North America 20,000 years ago?</a:t>
            </a:r>
            <a:endParaRPr lang="en-US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30472B-B6F7-4FF6-9EF2-5E7096CB9374}" type="slidenum">
              <a:rPr lang="en-US"/>
              <a:pPr/>
              <a:t>2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33400"/>
          </a:xfrm>
          <a:noFill/>
        </p:spPr>
        <p:txBody>
          <a:bodyPr anchor="t">
            <a:noAutofit/>
          </a:bodyPr>
          <a:lstStyle/>
          <a:p>
            <a:pPr eaLnBrk="1" hangingPunct="1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Migrations of Homo sapiens</a:t>
            </a:r>
          </a:p>
        </p:txBody>
      </p:sp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609600" y="5715003"/>
            <a:ext cx="5202238" cy="947738"/>
            <a:chOff x="384" y="3696"/>
            <a:chExt cx="3277" cy="597"/>
          </a:xfrm>
        </p:grpSpPr>
        <p:sp>
          <p:nvSpPr>
            <p:cNvPr id="29758" name="Line 7"/>
            <p:cNvSpPr>
              <a:spLocks noChangeShapeType="1"/>
            </p:cNvSpPr>
            <p:nvPr/>
          </p:nvSpPr>
          <p:spPr bwMode="auto">
            <a:xfrm>
              <a:off x="384" y="3792"/>
              <a:ext cx="720" cy="0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9" name="Text Box 8"/>
            <p:cNvSpPr txBox="1">
              <a:spLocks noChangeArrowheads="1"/>
            </p:cNvSpPr>
            <p:nvPr/>
          </p:nvSpPr>
          <p:spPr bwMode="auto">
            <a:xfrm>
              <a:off x="1104" y="3696"/>
              <a:ext cx="242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/>
                <a:t>Possible coastal routes of human migration</a:t>
              </a:r>
            </a:p>
          </p:txBody>
        </p:sp>
        <p:sp>
          <p:nvSpPr>
            <p:cNvPr id="29760" name="Line 18"/>
            <p:cNvSpPr>
              <a:spLocks noChangeShapeType="1"/>
            </p:cNvSpPr>
            <p:nvPr/>
          </p:nvSpPr>
          <p:spPr bwMode="auto">
            <a:xfrm>
              <a:off x="384" y="3984"/>
              <a:ext cx="720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1" name="Text Box 19"/>
            <p:cNvSpPr txBox="1">
              <a:spLocks noChangeArrowheads="1"/>
            </p:cNvSpPr>
            <p:nvPr/>
          </p:nvSpPr>
          <p:spPr bwMode="auto">
            <a:xfrm>
              <a:off x="1104" y="3888"/>
              <a:ext cx="255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/>
                <a:t>Possible landward routes of human migration</a:t>
              </a:r>
            </a:p>
          </p:txBody>
        </p:sp>
        <p:sp>
          <p:nvSpPr>
            <p:cNvPr id="29762" name="Line 47"/>
            <p:cNvSpPr>
              <a:spLocks noChangeShapeType="1"/>
            </p:cNvSpPr>
            <p:nvPr/>
          </p:nvSpPr>
          <p:spPr bwMode="auto">
            <a:xfrm>
              <a:off x="384" y="4176"/>
              <a:ext cx="720" cy="0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63" name="Text Box 51"/>
            <p:cNvSpPr txBox="1">
              <a:spLocks noChangeArrowheads="1"/>
            </p:cNvSpPr>
            <p:nvPr/>
          </p:nvSpPr>
          <p:spPr bwMode="auto">
            <a:xfrm>
              <a:off x="1104" y="4080"/>
              <a:ext cx="129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/>
                <a:t>Migrations in Oceania</a:t>
              </a:r>
            </a:p>
          </p:txBody>
        </p:sp>
      </p:grpSp>
      <p:pic>
        <p:nvPicPr>
          <p:cNvPr id="9728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4602" t="28780" r="4602"/>
          <a:stretch>
            <a:fillRect/>
          </a:stretch>
        </p:blipFill>
        <p:spPr>
          <a:xfrm>
            <a:off x="457200" y="1143000"/>
            <a:ext cx="8229600" cy="4402138"/>
          </a:xfrm>
          <a:noFill/>
          <a:ln w="57150">
            <a:solidFill>
              <a:schemeClr val="accent2"/>
            </a:solidFill>
          </a:ln>
        </p:spPr>
      </p:pic>
      <p:sp>
        <p:nvSpPr>
          <p:cNvPr id="97285" name="Line 5"/>
          <p:cNvSpPr>
            <a:spLocks noChangeShapeType="1"/>
          </p:cNvSpPr>
          <p:nvPr/>
        </p:nvSpPr>
        <p:spPr bwMode="auto">
          <a:xfrm>
            <a:off x="6845300" y="3394075"/>
            <a:ext cx="654050" cy="5080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286" name="Line 6"/>
          <p:cNvSpPr>
            <a:spLocks noChangeShapeType="1"/>
          </p:cNvSpPr>
          <p:nvPr/>
        </p:nvSpPr>
        <p:spPr bwMode="auto">
          <a:xfrm>
            <a:off x="7426325" y="3975100"/>
            <a:ext cx="290513" cy="5080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>
            <a:off x="4022725" y="2057400"/>
            <a:ext cx="2314575" cy="2476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290" name="Line 10"/>
          <p:cNvSpPr>
            <a:spLocks noChangeShapeType="1"/>
          </p:cNvSpPr>
          <p:nvPr/>
        </p:nvSpPr>
        <p:spPr bwMode="auto">
          <a:xfrm>
            <a:off x="6627813" y="2378075"/>
            <a:ext cx="508000" cy="3619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291" name="Line 11"/>
          <p:cNvSpPr>
            <a:spLocks noChangeShapeType="1"/>
          </p:cNvSpPr>
          <p:nvPr/>
        </p:nvSpPr>
        <p:spPr bwMode="auto">
          <a:xfrm>
            <a:off x="7208838" y="2668588"/>
            <a:ext cx="508000" cy="2174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292" name="Line 12"/>
          <p:cNvSpPr>
            <a:spLocks noChangeShapeType="1"/>
          </p:cNvSpPr>
          <p:nvPr/>
        </p:nvSpPr>
        <p:spPr bwMode="auto">
          <a:xfrm>
            <a:off x="6773863" y="2595563"/>
            <a:ext cx="217487" cy="581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293" name="Line 13"/>
          <p:cNvSpPr>
            <a:spLocks noChangeShapeType="1"/>
          </p:cNvSpPr>
          <p:nvPr/>
        </p:nvSpPr>
        <p:spPr bwMode="auto">
          <a:xfrm>
            <a:off x="6991350" y="3321050"/>
            <a:ext cx="725488" cy="5810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294" name="Line 14"/>
          <p:cNvSpPr>
            <a:spLocks noChangeShapeType="1"/>
          </p:cNvSpPr>
          <p:nvPr/>
        </p:nvSpPr>
        <p:spPr bwMode="auto">
          <a:xfrm>
            <a:off x="7862888" y="4048125"/>
            <a:ext cx="361950" cy="4349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295" name="Line 15"/>
          <p:cNvSpPr>
            <a:spLocks noChangeShapeType="1"/>
          </p:cNvSpPr>
          <p:nvPr/>
        </p:nvSpPr>
        <p:spPr bwMode="auto">
          <a:xfrm flipH="1">
            <a:off x="7934325" y="4556125"/>
            <a:ext cx="146050" cy="29051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296" name="Line 16"/>
          <p:cNvSpPr>
            <a:spLocks noChangeShapeType="1"/>
          </p:cNvSpPr>
          <p:nvPr/>
        </p:nvSpPr>
        <p:spPr bwMode="auto">
          <a:xfrm>
            <a:off x="6400800" y="2606675"/>
            <a:ext cx="444500" cy="714375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297" name="Line 17"/>
          <p:cNvSpPr>
            <a:spLocks noChangeShapeType="1"/>
          </p:cNvSpPr>
          <p:nvPr/>
        </p:nvSpPr>
        <p:spPr bwMode="auto">
          <a:xfrm flipH="1">
            <a:off x="7645400" y="4629150"/>
            <a:ext cx="71438" cy="652463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300" name="Line 20"/>
          <p:cNvSpPr>
            <a:spLocks noChangeShapeType="1"/>
          </p:cNvSpPr>
          <p:nvPr/>
        </p:nvSpPr>
        <p:spPr bwMode="auto">
          <a:xfrm flipV="1">
            <a:off x="3475038" y="2449513"/>
            <a:ext cx="1411287" cy="116205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301" name="Line 21"/>
          <p:cNvSpPr>
            <a:spLocks noChangeShapeType="1"/>
          </p:cNvSpPr>
          <p:nvPr/>
        </p:nvSpPr>
        <p:spPr bwMode="auto">
          <a:xfrm>
            <a:off x="4957763" y="2378075"/>
            <a:ext cx="1350962" cy="136525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306" name="Line 26"/>
          <p:cNvSpPr>
            <a:spLocks noChangeShapeType="1"/>
          </p:cNvSpPr>
          <p:nvPr/>
        </p:nvSpPr>
        <p:spPr bwMode="auto">
          <a:xfrm>
            <a:off x="2562225" y="3538538"/>
            <a:ext cx="217488" cy="290512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307" name="Line 27"/>
          <p:cNvSpPr>
            <a:spLocks noChangeShapeType="1"/>
          </p:cNvSpPr>
          <p:nvPr/>
        </p:nvSpPr>
        <p:spPr bwMode="auto">
          <a:xfrm>
            <a:off x="2925763" y="3829050"/>
            <a:ext cx="1379537" cy="290513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308" name="Line 28"/>
          <p:cNvSpPr>
            <a:spLocks noChangeShapeType="1"/>
          </p:cNvSpPr>
          <p:nvPr/>
        </p:nvSpPr>
        <p:spPr bwMode="auto">
          <a:xfrm>
            <a:off x="4305300" y="4338638"/>
            <a:ext cx="73025" cy="4349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309" name="Line 29"/>
          <p:cNvSpPr>
            <a:spLocks noChangeShapeType="1"/>
          </p:cNvSpPr>
          <p:nvPr/>
        </p:nvSpPr>
        <p:spPr bwMode="auto">
          <a:xfrm flipH="1">
            <a:off x="3868738" y="4410075"/>
            <a:ext cx="363537" cy="2190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310" name="Line 30"/>
          <p:cNvSpPr>
            <a:spLocks noChangeShapeType="1"/>
          </p:cNvSpPr>
          <p:nvPr/>
        </p:nvSpPr>
        <p:spPr bwMode="auto">
          <a:xfrm flipH="1" flipV="1">
            <a:off x="1111250" y="2668588"/>
            <a:ext cx="798513" cy="3619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311" name="Line 31"/>
          <p:cNvSpPr>
            <a:spLocks noChangeShapeType="1"/>
          </p:cNvSpPr>
          <p:nvPr/>
        </p:nvSpPr>
        <p:spPr bwMode="auto">
          <a:xfrm flipV="1">
            <a:off x="1981200" y="2595563"/>
            <a:ext cx="0" cy="36353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312" name="Line 32"/>
          <p:cNvSpPr>
            <a:spLocks noChangeShapeType="1"/>
          </p:cNvSpPr>
          <p:nvPr/>
        </p:nvSpPr>
        <p:spPr bwMode="auto">
          <a:xfrm flipV="1">
            <a:off x="2127250" y="2149475"/>
            <a:ext cx="1622425" cy="4460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313" name="Line 33"/>
          <p:cNvSpPr>
            <a:spLocks noChangeShapeType="1"/>
          </p:cNvSpPr>
          <p:nvPr/>
        </p:nvSpPr>
        <p:spPr bwMode="auto">
          <a:xfrm flipV="1">
            <a:off x="3289300" y="2239963"/>
            <a:ext cx="642938" cy="129857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314" name="Oval 34"/>
          <p:cNvSpPr>
            <a:spLocks noChangeArrowheads="1"/>
          </p:cNvSpPr>
          <p:nvPr/>
        </p:nvSpPr>
        <p:spPr bwMode="auto">
          <a:xfrm rot="1647198">
            <a:off x="1401763" y="3611563"/>
            <a:ext cx="508000" cy="1017587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393700" y="4119563"/>
            <a:ext cx="1735138" cy="1311275"/>
            <a:chOff x="248" y="2595"/>
            <a:chExt cx="1093" cy="826"/>
          </a:xfrm>
        </p:grpSpPr>
        <p:sp>
          <p:nvSpPr>
            <p:cNvPr id="29756" name="Text Box 25"/>
            <p:cNvSpPr txBox="1">
              <a:spLocks noChangeArrowheads="1"/>
            </p:cNvSpPr>
            <p:nvPr/>
          </p:nvSpPr>
          <p:spPr bwMode="auto">
            <a:xfrm>
              <a:off x="248" y="3006"/>
              <a:ext cx="1093" cy="4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/>
                <a:t>Human Origins</a:t>
              </a:r>
            </a:p>
            <a:p>
              <a:pPr algn="ctr"/>
              <a:r>
                <a:rPr lang="en-US" sz="1200" b="1"/>
                <a:t>200,000-250,000 </a:t>
              </a:r>
            </a:p>
            <a:p>
              <a:pPr algn="ctr"/>
              <a:r>
                <a:rPr lang="en-US" sz="1200" b="1"/>
                <a:t>years ago</a:t>
              </a:r>
            </a:p>
          </p:txBody>
        </p:sp>
        <p:sp>
          <p:nvSpPr>
            <p:cNvPr id="29757" name="Line 35"/>
            <p:cNvSpPr>
              <a:spLocks noChangeShapeType="1"/>
            </p:cNvSpPr>
            <p:nvPr/>
          </p:nvSpPr>
          <p:spPr bwMode="auto">
            <a:xfrm flipV="1">
              <a:off x="883" y="2595"/>
              <a:ext cx="137" cy="4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1958975" y="3103563"/>
            <a:ext cx="1792288" cy="1258887"/>
            <a:chOff x="1234" y="1955"/>
            <a:chExt cx="1129" cy="793"/>
          </a:xfrm>
        </p:grpSpPr>
        <p:sp>
          <p:nvSpPr>
            <p:cNvPr id="29754" name="Text Box 36"/>
            <p:cNvSpPr txBox="1">
              <a:spLocks noChangeArrowheads="1"/>
            </p:cNvSpPr>
            <p:nvPr/>
          </p:nvSpPr>
          <p:spPr bwMode="auto">
            <a:xfrm>
              <a:off x="1234" y="2448"/>
              <a:ext cx="1129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/>
                <a:t>Southwest Asia</a:t>
              </a:r>
            </a:p>
            <a:p>
              <a:pPr algn="ctr"/>
              <a:r>
                <a:rPr lang="en-US" sz="1200" b="1"/>
                <a:t>100,000 years ago</a:t>
              </a:r>
            </a:p>
          </p:txBody>
        </p:sp>
        <p:sp>
          <p:nvSpPr>
            <p:cNvPr id="29755" name="Line 37"/>
            <p:cNvSpPr>
              <a:spLocks noChangeShapeType="1"/>
            </p:cNvSpPr>
            <p:nvPr/>
          </p:nvSpPr>
          <p:spPr bwMode="auto">
            <a:xfrm flipH="1" flipV="1">
              <a:off x="1248" y="1955"/>
              <a:ext cx="307" cy="49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62"/>
          <p:cNvGrpSpPr>
            <a:grpSpLocks/>
          </p:cNvGrpSpPr>
          <p:nvPr/>
        </p:nvGrpSpPr>
        <p:grpSpPr bwMode="auto">
          <a:xfrm>
            <a:off x="452438" y="1527175"/>
            <a:ext cx="1684337" cy="1068388"/>
            <a:chOff x="285" y="962"/>
            <a:chExt cx="1061" cy="673"/>
          </a:xfrm>
        </p:grpSpPr>
        <p:sp>
          <p:nvSpPr>
            <p:cNvPr id="29752" name="Text Box 39"/>
            <p:cNvSpPr txBox="1">
              <a:spLocks noChangeArrowheads="1"/>
            </p:cNvSpPr>
            <p:nvPr/>
          </p:nvSpPr>
          <p:spPr bwMode="auto">
            <a:xfrm>
              <a:off x="285" y="962"/>
              <a:ext cx="1061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/>
                <a:t>Europe</a:t>
              </a:r>
            </a:p>
            <a:p>
              <a:pPr algn="ctr"/>
              <a:r>
                <a:rPr lang="en-US" sz="1200" b="1"/>
                <a:t>40,000 years ago</a:t>
              </a:r>
            </a:p>
          </p:txBody>
        </p:sp>
        <p:sp>
          <p:nvSpPr>
            <p:cNvPr id="29753" name="Line 40"/>
            <p:cNvSpPr>
              <a:spLocks noChangeShapeType="1"/>
            </p:cNvSpPr>
            <p:nvPr/>
          </p:nvSpPr>
          <p:spPr bwMode="auto">
            <a:xfrm flipH="1">
              <a:off x="837" y="1269"/>
              <a:ext cx="137" cy="3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3070225" y="1309688"/>
            <a:ext cx="1684338" cy="704850"/>
            <a:chOff x="1934" y="825"/>
            <a:chExt cx="1061" cy="444"/>
          </a:xfrm>
        </p:grpSpPr>
        <p:sp>
          <p:nvSpPr>
            <p:cNvPr id="29750" name="Text Box 41"/>
            <p:cNvSpPr txBox="1">
              <a:spLocks noChangeArrowheads="1"/>
            </p:cNvSpPr>
            <p:nvPr/>
          </p:nvSpPr>
          <p:spPr bwMode="auto">
            <a:xfrm>
              <a:off x="1934" y="825"/>
              <a:ext cx="1061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/>
                <a:t>Siberia</a:t>
              </a:r>
            </a:p>
            <a:p>
              <a:pPr algn="ctr"/>
              <a:r>
                <a:rPr lang="en-US" sz="1200" b="1"/>
                <a:t>40,000 years ago</a:t>
              </a:r>
            </a:p>
          </p:txBody>
        </p:sp>
        <p:sp>
          <p:nvSpPr>
            <p:cNvPr id="29751" name="Line 42"/>
            <p:cNvSpPr>
              <a:spLocks noChangeShapeType="1"/>
            </p:cNvSpPr>
            <p:nvPr/>
          </p:nvSpPr>
          <p:spPr bwMode="auto">
            <a:xfrm flipH="1">
              <a:off x="2346" y="1123"/>
              <a:ext cx="304" cy="14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323" name="Line 43"/>
          <p:cNvSpPr>
            <a:spLocks noChangeShapeType="1"/>
          </p:cNvSpPr>
          <p:nvPr/>
        </p:nvSpPr>
        <p:spPr bwMode="auto">
          <a:xfrm>
            <a:off x="4159250" y="3902075"/>
            <a:ext cx="1308100" cy="217488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64"/>
          <p:cNvGrpSpPr>
            <a:grpSpLocks/>
          </p:cNvGrpSpPr>
          <p:nvPr/>
        </p:nvGrpSpPr>
        <p:grpSpPr bwMode="auto">
          <a:xfrm>
            <a:off x="2155825" y="4629150"/>
            <a:ext cx="1931988" cy="679450"/>
            <a:chOff x="1358" y="2916"/>
            <a:chExt cx="1217" cy="428"/>
          </a:xfrm>
        </p:grpSpPr>
        <p:sp>
          <p:nvSpPr>
            <p:cNvPr id="29748" name="Text Box 38"/>
            <p:cNvSpPr txBox="1">
              <a:spLocks noChangeArrowheads="1"/>
            </p:cNvSpPr>
            <p:nvPr/>
          </p:nvSpPr>
          <p:spPr bwMode="auto">
            <a:xfrm>
              <a:off x="1358" y="2929"/>
              <a:ext cx="1140" cy="4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/>
                <a:t>Australia</a:t>
              </a:r>
            </a:p>
            <a:p>
              <a:pPr algn="ctr"/>
              <a:r>
                <a:rPr lang="en-US" sz="1200" b="1"/>
                <a:t>as many as 60,000</a:t>
              </a:r>
            </a:p>
            <a:p>
              <a:pPr algn="ctr"/>
              <a:r>
                <a:rPr lang="en-US" sz="1200" b="1"/>
                <a:t>years ago</a:t>
              </a:r>
            </a:p>
          </p:txBody>
        </p:sp>
        <p:sp>
          <p:nvSpPr>
            <p:cNvPr id="29749" name="Line 46"/>
            <p:cNvSpPr>
              <a:spLocks noChangeShapeType="1"/>
            </p:cNvSpPr>
            <p:nvPr/>
          </p:nvSpPr>
          <p:spPr bwMode="auto">
            <a:xfrm flipV="1">
              <a:off x="2419" y="2916"/>
              <a:ext cx="156" cy="1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68"/>
          <p:cNvGrpSpPr>
            <a:grpSpLocks/>
          </p:cNvGrpSpPr>
          <p:nvPr/>
        </p:nvGrpSpPr>
        <p:grpSpPr bwMode="auto">
          <a:xfrm>
            <a:off x="5176838" y="3538538"/>
            <a:ext cx="1524000" cy="1235075"/>
            <a:chOff x="3261" y="2229"/>
            <a:chExt cx="960" cy="778"/>
          </a:xfrm>
        </p:grpSpPr>
        <p:sp>
          <p:nvSpPr>
            <p:cNvPr id="29745" name="Line 44"/>
            <p:cNvSpPr>
              <a:spLocks noChangeShapeType="1"/>
            </p:cNvSpPr>
            <p:nvPr/>
          </p:nvSpPr>
          <p:spPr bwMode="auto">
            <a:xfrm flipV="1">
              <a:off x="3535" y="2229"/>
              <a:ext cx="91" cy="321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6" name="Line 45"/>
            <p:cNvSpPr>
              <a:spLocks noChangeShapeType="1"/>
            </p:cNvSpPr>
            <p:nvPr/>
          </p:nvSpPr>
          <p:spPr bwMode="auto">
            <a:xfrm>
              <a:off x="3581" y="2641"/>
              <a:ext cx="640" cy="229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7" name="Line 48"/>
            <p:cNvSpPr>
              <a:spLocks noChangeShapeType="1"/>
            </p:cNvSpPr>
            <p:nvPr/>
          </p:nvSpPr>
          <p:spPr bwMode="auto">
            <a:xfrm flipH="1">
              <a:off x="3261" y="2641"/>
              <a:ext cx="228" cy="366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4749800" y="2541588"/>
            <a:ext cx="1806575" cy="658812"/>
            <a:chOff x="2992" y="1601"/>
            <a:chExt cx="1138" cy="415"/>
          </a:xfrm>
        </p:grpSpPr>
        <p:sp>
          <p:nvSpPr>
            <p:cNvPr id="29743" name="Text Box 49"/>
            <p:cNvSpPr txBox="1">
              <a:spLocks noChangeArrowheads="1"/>
            </p:cNvSpPr>
            <p:nvPr/>
          </p:nvSpPr>
          <p:spPr bwMode="auto">
            <a:xfrm>
              <a:off x="2992" y="1601"/>
              <a:ext cx="924" cy="4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/>
                <a:t>North America</a:t>
              </a:r>
            </a:p>
            <a:p>
              <a:pPr algn="ctr"/>
              <a:r>
                <a:rPr lang="en-US" sz="1200" b="1"/>
                <a:t>12,000-30,000</a:t>
              </a:r>
            </a:p>
            <a:p>
              <a:pPr algn="ctr"/>
              <a:r>
                <a:rPr lang="en-US" sz="1200" b="1"/>
                <a:t>years ago</a:t>
              </a:r>
            </a:p>
          </p:txBody>
        </p:sp>
        <p:sp>
          <p:nvSpPr>
            <p:cNvPr id="29744" name="Line 50"/>
            <p:cNvSpPr>
              <a:spLocks noChangeShapeType="1"/>
            </p:cNvSpPr>
            <p:nvPr/>
          </p:nvSpPr>
          <p:spPr bwMode="auto">
            <a:xfrm flipV="1">
              <a:off x="3859" y="1726"/>
              <a:ext cx="271" cy="3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65"/>
          <p:cNvGrpSpPr>
            <a:grpSpLocks/>
          </p:cNvGrpSpPr>
          <p:nvPr/>
        </p:nvGrpSpPr>
        <p:grpSpPr bwMode="auto">
          <a:xfrm>
            <a:off x="3830638" y="3321050"/>
            <a:ext cx="1958975" cy="654050"/>
            <a:chOff x="2413" y="2092"/>
            <a:chExt cx="1234" cy="412"/>
          </a:xfrm>
        </p:grpSpPr>
        <p:sp>
          <p:nvSpPr>
            <p:cNvPr id="29741" name="Text Box 52"/>
            <p:cNvSpPr txBox="1">
              <a:spLocks noChangeArrowheads="1"/>
            </p:cNvSpPr>
            <p:nvPr/>
          </p:nvSpPr>
          <p:spPr bwMode="auto">
            <a:xfrm>
              <a:off x="2413" y="2092"/>
              <a:ext cx="1234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/>
                <a:t>Oceania</a:t>
              </a:r>
            </a:p>
            <a:p>
              <a:pPr algn="ctr"/>
              <a:r>
                <a:rPr lang="en-US" sz="1200" b="1"/>
                <a:t>1600 B.C.E.-500 C.E.</a:t>
              </a:r>
              <a:endParaRPr lang="en-US" sz="1200"/>
            </a:p>
          </p:txBody>
        </p:sp>
        <p:sp>
          <p:nvSpPr>
            <p:cNvPr id="29742" name="Line 53"/>
            <p:cNvSpPr>
              <a:spLocks noChangeShapeType="1"/>
            </p:cNvSpPr>
            <p:nvPr/>
          </p:nvSpPr>
          <p:spPr bwMode="auto">
            <a:xfrm>
              <a:off x="3168" y="2390"/>
              <a:ext cx="138" cy="1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67"/>
          <p:cNvGrpSpPr>
            <a:grpSpLocks/>
          </p:cNvGrpSpPr>
          <p:nvPr/>
        </p:nvGrpSpPr>
        <p:grpSpPr bwMode="auto">
          <a:xfrm>
            <a:off x="5973763" y="4649788"/>
            <a:ext cx="1671637" cy="658812"/>
            <a:chOff x="3763" y="2929"/>
            <a:chExt cx="1053" cy="415"/>
          </a:xfrm>
        </p:grpSpPr>
        <p:sp>
          <p:nvSpPr>
            <p:cNvPr id="29739" name="Text Box 54"/>
            <p:cNvSpPr txBox="1">
              <a:spLocks noChangeArrowheads="1"/>
            </p:cNvSpPr>
            <p:nvPr/>
          </p:nvSpPr>
          <p:spPr bwMode="auto">
            <a:xfrm>
              <a:off x="3763" y="2929"/>
              <a:ext cx="957" cy="4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/>
                <a:t>Chile</a:t>
              </a:r>
            </a:p>
            <a:p>
              <a:pPr algn="ctr"/>
              <a:r>
                <a:rPr lang="en-US" sz="1200" b="1"/>
                <a:t>12,000-13 ,000</a:t>
              </a:r>
            </a:p>
            <a:p>
              <a:pPr algn="ctr"/>
              <a:r>
                <a:rPr lang="en-US" sz="1200" b="1"/>
                <a:t>years ago</a:t>
              </a:r>
            </a:p>
          </p:txBody>
        </p:sp>
        <p:sp>
          <p:nvSpPr>
            <p:cNvPr id="29740" name="Line 55"/>
            <p:cNvSpPr>
              <a:spLocks noChangeShapeType="1"/>
            </p:cNvSpPr>
            <p:nvPr/>
          </p:nvSpPr>
          <p:spPr bwMode="auto">
            <a:xfrm flipV="1">
              <a:off x="4633" y="3007"/>
              <a:ext cx="183" cy="4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302" name="Line 22"/>
          <p:cNvSpPr>
            <a:spLocks noChangeShapeType="1"/>
          </p:cNvSpPr>
          <p:nvPr/>
        </p:nvSpPr>
        <p:spPr bwMode="auto">
          <a:xfrm flipV="1">
            <a:off x="1763713" y="3176588"/>
            <a:ext cx="73025" cy="3619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303" name="Line 23"/>
          <p:cNvSpPr>
            <a:spLocks noChangeShapeType="1"/>
          </p:cNvSpPr>
          <p:nvPr/>
        </p:nvSpPr>
        <p:spPr bwMode="auto">
          <a:xfrm flipH="1" flipV="1">
            <a:off x="1111250" y="3248025"/>
            <a:ext cx="508000" cy="36353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304" name="Line 24"/>
          <p:cNvSpPr>
            <a:spLocks noChangeShapeType="1"/>
          </p:cNvSpPr>
          <p:nvPr/>
        </p:nvSpPr>
        <p:spPr bwMode="auto">
          <a:xfrm flipV="1">
            <a:off x="2054225" y="3394075"/>
            <a:ext cx="508000" cy="217488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336" name="Line 56"/>
          <p:cNvSpPr>
            <a:spLocks noChangeShapeType="1"/>
          </p:cNvSpPr>
          <p:nvPr/>
        </p:nvSpPr>
        <p:spPr bwMode="auto">
          <a:xfrm flipH="1" flipV="1">
            <a:off x="820738" y="3538538"/>
            <a:ext cx="652462" cy="1460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7337" name="Line 57"/>
          <p:cNvSpPr>
            <a:spLocks noChangeShapeType="1"/>
          </p:cNvSpPr>
          <p:nvPr/>
        </p:nvSpPr>
        <p:spPr bwMode="auto">
          <a:xfrm>
            <a:off x="2054225" y="3030538"/>
            <a:ext cx="1146175" cy="39846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5943600" y="57150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what reasons were these people moving?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1000"/>
                                        <p:tgtEl>
                                          <p:spTgt spid="97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97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9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97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9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9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9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9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97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1000"/>
                                        <p:tgtEl>
                                          <p:spTgt spid="97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97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97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97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000"/>
                                        <p:tgtEl>
                                          <p:spTgt spid="97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1000"/>
                                        <p:tgtEl>
                                          <p:spTgt spid="9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9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1000"/>
                                        <p:tgtEl>
                                          <p:spTgt spid="9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1000"/>
                                        <p:tgtEl>
                                          <p:spTgt spid="9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10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10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1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1000"/>
                                        <p:tgtEl>
                                          <p:spTgt spid="9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10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10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000"/>
                            </p:stCondLst>
                            <p:childTnLst>
                              <p:par>
                                <p:cTn id="1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1000"/>
                                        <p:tgtEl>
                                          <p:spTgt spid="9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1000"/>
                                        <p:tgtEl>
                                          <p:spTgt spid="9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2000"/>
                                        <p:tgtEl>
                                          <p:spTgt spid="9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000"/>
                            </p:stCondLst>
                            <p:childTnLst>
                              <p:par>
                                <p:cTn id="156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5" grpId="0" animBg="1"/>
      <p:bldP spid="97286" grpId="0" animBg="1"/>
      <p:bldP spid="97289" grpId="0" animBg="1"/>
      <p:bldP spid="97290" grpId="0" animBg="1"/>
      <p:bldP spid="97291" grpId="0" animBg="1"/>
      <p:bldP spid="97292" grpId="0" animBg="1"/>
      <p:bldP spid="97293" grpId="0" animBg="1"/>
      <p:bldP spid="97294" grpId="0" animBg="1"/>
      <p:bldP spid="97295" grpId="0" animBg="1"/>
      <p:bldP spid="97296" grpId="0" animBg="1"/>
      <p:bldP spid="97297" grpId="0" animBg="1"/>
      <p:bldP spid="97300" grpId="0" animBg="1"/>
      <p:bldP spid="97301" grpId="0" animBg="1"/>
      <p:bldP spid="97306" grpId="0" animBg="1"/>
      <p:bldP spid="97307" grpId="0" animBg="1"/>
      <p:bldP spid="97308" grpId="0" animBg="1"/>
      <p:bldP spid="97309" grpId="0" animBg="1"/>
      <p:bldP spid="97310" grpId="0" animBg="1"/>
      <p:bldP spid="97311" grpId="0" animBg="1"/>
      <p:bldP spid="97312" grpId="0" animBg="1"/>
      <p:bldP spid="97313" grpId="0" animBg="1"/>
      <p:bldP spid="97314" grpId="0" animBg="1"/>
      <p:bldP spid="97323" grpId="0" animBg="1"/>
      <p:bldP spid="97302" grpId="0" animBg="1"/>
      <p:bldP spid="97303" grpId="0" animBg="1"/>
      <p:bldP spid="97304" grpId="0" animBg="1"/>
      <p:bldP spid="97336" grpId="0" animBg="1"/>
      <p:bldP spid="97337" grpId="0" animBg="1"/>
      <p:bldP spid="6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 UP!</a:t>
            </a:r>
            <a:endParaRPr lang="en-US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smtClean="0"/>
              <a:t>If you were born in </a:t>
            </a:r>
            <a:r>
              <a:rPr lang="en-US" b="1" dirty="0" err="1" smtClean="0"/>
              <a:t>Collbran</a:t>
            </a:r>
            <a:r>
              <a:rPr lang="en-US" b="1" dirty="0" smtClean="0"/>
              <a:t>, sit down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 smtClean="0"/>
              <a:t>If you were born in Grand Junction, sit down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 smtClean="0"/>
              <a:t>If you were born in Colorado, sit down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 smtClean="0"/>
              <a:t>If you were born in the US, sit down</a:t>
            </a:r>
            <a:endParaRPr lang="en-US" b="1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smtClean="0"/>
              <a:t>If you were not born in Colorado, why did your parents move here?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Where </a:t>
            </a:r>
            <a:r>
              <a:rPr lang="en-US" b="1" dirty="0" smtClean="0"/>
              <a:t>do your grandparents live? Where did they used to live? How and why did they arrive at their current location?  </a:t>
            </a:r>
            <a:endParaRPr lang="en-US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 up into 2 groups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Group A 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A group of space explorers that has gone to Mars and established a small colony there.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Group B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A group that has built an underwater colony in the Indian Ocean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648200"/>
            <a:ext cx="8763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b="1" dirty="0" smtClean="0"/>
              <a:t>As a group, determine the factors that would have to be present in order to move from your area to the other. </a:t>
            </a:r>
          </a:p>
          <a:p>
            <a:pPr marL="342900" indent="-342900">
              <a:buAutoNum type="arabicPeriod"/>
            </a:pPr>
            <a:r>
              <a:rPr lang="en-US" sz="2000" b="1" dirty="0" smtClean="0"/>
              <a:t>If you, personally, were forced to choose between being in one of these groups, which would you pick and why? (Answer with more than one </a:t>
            </a:r>
            <a:r>
              <a:rPr lang="en-US" sz="2000" b="1" dirty="0" smtClean="0"/>
              <a:t>sounding cooler </a:t>
            </a:r>
            <a:r>
              <a:rPr lang="en-US" sz="2000" b="1" dirty="0" smtClean="0"/>
              <a:t>than the other!)</a:t>
            </a:r>
            <a:endParaRPr lang="en-US" sz="2000" b="1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263</Words>
  <Application>Microsoft Office PowerPoint</Application>
  <PresentationFormat>On-screen Show (4:3)</PresentationFormat>
  <Paragraphs>46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Warm-up 9/18</vt:lpstr>
      <vt:lpstr>Migrations of Homo sapiens</vt:lpstr>
      <vt:lpstr>STAND UP!</vt:lpstr>
      <vt:lpstr>Break up into 2 groups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9/18</dc:title>
  <dc:creator> </dc:creator>
  <cp:lastModifiedBy> </cp:lastModifiedBy>
  <cp:revision>1</cp:revision>
  <dcterms:created xsi:type="dcterms:W3CDTF">2013-09-17T20:33:08Z</dcterms:created>
  <dcterms:modified xsi:type="dcterms:W3CDTF">2013-09-17T20:38:37Z</dcterms:modified>
</cp:coreProperties>
</file>