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57" r:id="rId3"/>
    <p:sldId id="260" r:id="rId4"/>
    <p:sldId id="258" r:id="rId5"/>
    <p:sldId id="259" r:id="rId6"/>
    <p:sldId id="261" r:id="rId7"/>
    <p:sldId id="262" r:id="rId8"/>
    <p:sldId id="263" r:id="rId9"/>
  </p:sldIdLst>
  <p:sldSz cx="9144000" cy="6858000" type="screen4x3"/>
  <p:notesSz cx="6858000" cy="9266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2AA7D826-0D91-4156-A6C8-B8ECC5695829}" type="datetimeFigureOut">
              <a:rPr lang="en-US" smtClean="0"/>
              <a:pPr/>
              <a:t>12/13/2012</a:t>
            </a:fld>
            <a:endParaRPr lang="en-US"/>
          </a:p>
        </p:txBody>
      </p:sp>
      <p:sp>
        <p:nvSpPr>
          <p:cNvPr id="4" name="Footer Placeholder 3"/>
          <p:cNvSpPr>
            <a:spLocks noGrp="1"/>
          </p:cNvSpPr>
          <p:nvPr>
            <p:ph type="ftr" sz="quarter" idx="2"/>
          </p:nvPr>
        </p:nvSpPr>
        <p:spPr>
          <a:xfrm>
            <a:off x="0" y="8801100"/>
            <a:ext cx="297180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01100"/>
            <a:ext cx="2971800" cy="463550"/>
          </a:xfrm>
          <a:prstGeom prst="rect">
            <a:avLst/>
          </a:prstGeom>
        </p:spPr>
        <p:txBody>
          <a:bodyPr vert="horz" lIns="91440" tIns="45720" rIns="91440" bIns="45720" rtlCol="0" anchor="b"/>
          <a:lstStyle>
            <a:lvl1pPr algn="r">
              <a:defRPr sz="1200"/>
            </a:lvl1pPr>
          </a:lstStyle>
          <a:p>
            <a:fld id="{C4049A20-71E1-4EDC-8965-4AEA8836D88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4036DA4-1307-443E-B92C-9126D149B980}" type="datetimeFigureOut">
              <a:rPr lang="en-US" smtClean="0"/>
              <a:pPr/>
              <a:t>12/13/2012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735F008-531E-41AE-A2D3-37A5A4D97EC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036DA4-1307-443E-B92C-9126D149B980}"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F008-531E-41AE-A2D3-37A5A4D97E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036DA4-1307-443E-B92C-9126D149B980}" type="datetimeFigureOut">
              <a:rPr lang="en-US" smtClean="0"/>
              <a:pPr/>
              <a:t>12/13/2012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5F008-531E-41AE-A2D3-37A5A4D97E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4036DA4-1307-443E-B92C-9126D149B980}" type="datetimeFigureOut">
              <a:rPr lang="en-US" smtClean="0"/>
              <a:pPr/>
              <a:t>12/13/2012</a:t>
            </a:fld>
            <a:endParaRPr lang="en-US"/>
          </a:p>
        </p:txBody>
      </p:sp>
      <p:sp>
        <p:nvSpPr>
          <p:cNvPr id="9" name="Slide Number Placeholder 8"/>
          <p:cNvSpPr>
            <a:spLocks noGrp="1"/>
          </p:cNvSpPr>
          <p:nvPr>
            <p:ph type="sldNum" sz="quarter" idx="15"/>
          </p:nvPr>
        </p:nvSpPr>
        <p:spPr/>
        <p:txBody>
          <a:bodyPr rtlCol="0"/>
          <a:lstStyle/>
          <a:p>
            <a:fld id="{2735F008-531E-41AE-A2D3-37A5A4D97EC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4036DA4-1307-443E-B92C-9126D149B980}" type="datetimeFigureOut">
              <a:rPr lang="en-US" smtClean="0"/>
              <a:pPr/>
              <a:t>12/13/2012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735F008-531E-41AE-A2D3-37A5A4D97E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4036DA4-1307-443E-B92C-9126D149B980}" type="datetimeFigureOut">
              <a:rPr lang="en-US" smtClean="0"/>
              <a:pPr/>
              <a:t>12/13/2012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5F008-531E-41AE-A2D3-37A5A4D97EC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4036DA4-1307-443E-B92C-9126D149B980}" type="datetimeFigureOut">
              <a:rPr lang="en-US" smtClean="0"/>
              <a:pPr/>
              <a:t>12/13/2012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5F008-531E-41AE-A2D3-37A5A4D97EC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4036DA4-1307-443E-B92C-9126D149B980}" type="datetimeFigureOut">
              <a:rPr lang="en-US" smtClean="0"/>
              <a:pPr/>
              <a:t>12/13/2012</a:t>
            </a:fld>
            <a:endParaRPr lang="en-US"/>
          </a:p>
        </p:txBody>
      </p:sp>
      <p:sp>
        <p:nvSpPr>
          <p:cNvPr id="7" name="Slide Number Placeholder 6"/>
          <p:cNvSpPr>
            <a:spLocks noGrp="1"/>
          </p:cNvSpPr>
          <p:nvPr>
            <p:ph type="sldNum" sz="quarter" idx="11"/>
          </p:nvPr>
        </p:nvSpPr>
        <p:spPr/>
        <p:txBody>
          <a:bodyPr rtlCol="0"/>
          <a:lstStyle/>
          <a:p>
            <a:fld id="{2735F008-531E-41AE-A2D3-37A5A4D97EC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36DA4-1307-443E-B92C-9126D149B980}" type="datetimeFigureOut">
              <a:rPr lang="en-US" smtClean="0"/>
              <a:pPr/>
              <a:t>12/13/2012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5F008-531E-41AE-A2D3-37A5A4D97E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4036DA4-1307-443E-B92C-9126D149B980}" type="datetimeFigureOut">
              <a:rPr lang="en-US" smtClean="0"/>
              <a:pPr/>
              <a:t>12/13/2012</a:t>
            </a:fld>
            <a:endParaRPr lang="en-US"/>
          </a:p>
        </p:txBody>
      </p:sp>
      <p:sp>
        <p:nvSpPr>
          <p:cNvPr id="22" name="Slide Number Placeholder 21"/>
          <p:cNvSpPr>
            <a:spLocks noGrp="1"/>
          </p:cNvSpPr>
          <p:nvPr>
            <p:ph type="sldNum" sz="quarter" idx="15"/>
          </p:nvPr>
        </p:nvSpPr>
        <p:spPr/>
        <p:txBody>
          <a:bodyPr rtlCol="0"/>
          <a:lstStyle/>
          <a:p>
            <a:fld id="{2735F008-531E-41AE-A2D3-37A5A4D97EC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4036DA4-1307-443E-B92C-9126D149B980}" type="datetimeFigureOut">
              <a:rPr lang="en-US" smtClean="0"/>
              <a:pPr/>
              <a:t>12/13/2012</a:t>
            </a:fld>
            <a:endParaRPr lang="en-US"/>
          </a:p>
        </p:txBody>
      </p:sp>
      <p:sp>
        <p:nvSpPr>
          <p:cNvPr id="18" name="Slide Number Placeholder 17"/>
          <p:cNvSpPr>
            <a:spLocks noGrp="1"/>
          </p:cNvSpPr>
          <p:nvPr>
            <p:ph type="sldNum" sz="quarter" idx="11"/>
          </p:nvPr>
        </p:nvSpPr>
        <p:spPr/>
        <p:txBody>
          <a:bodyPr rtlCol="0"/>
          <a:lstStyle/>
          <a:p>
            <a:fld id="{2735F008-531E-41AE-A2D3-37A5A4D97EC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4036DA4-1307-443E-B92C-9126D149B980}" type="datetimeFigureOut">
              <a:rPr lang="en-US" smtClean="0"/>
              <a:pPr/>
              <a:t>12/13/2012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735F008-531E-41AE-A2D3-37A5A4D97E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28600"/>
            <a:ext cx="6629400" cy="4789962"/>
          </a:xfrm>
        </p:spPr>
        <p:txBody>
          <a:bodyPr>
            <a:normAutofit/>
          </a:bodyPr>
          <a:lstStyle/>
          <a:p>
            <a:r>
              <a:rPr lang="en-US" sz="2400" dirty="0" smtClean="0"/>
              <a:t>Assess the validity of this statement:</a:t>
            </a:r>
            <a:br>
              <a:rPr lang="en-US" sz="2400" dirty="0" smtClean="0"/>
            </a:br>
            <a:r>
              <a:rPr lang="en-US" sz="2400" dirty="0" smtClean="0"/>
              <a:t/>
            </a:r>
            <a:br>
              <a:rPr lang="en-US" sz="2400" dirty="0" smtClean="0"/>
            </a:br>
            <a:r>
              <a:rPr lang="en-US" sz="2400" dirty="0" smtClean="0"/>
              <a:t>“</a:t>
            </a:r>
            <a:r>
              <a:rPr lang="en-US" sz="2400" i="1" dirty="0" smtClean="0"/>
              <a:t>In no country of the world has the principle of association been more successfully used, or applied to a greater multitude of objects, than in America…[I]n the United States associations are established to promote public order, commerce, industry, morality, and religion”</a:t>
            </a:r>
            <a:br>
              <a:rPr lang="en-US" sz="2400" i="1" dirty="0" smtClean="0"/>
            </a:br>
            <a:r>
              <a:rPr lang="en-US" sz="2400" i="1" dirty="0" smtClean="0"/>
              <a:t/>
            </a:r>
            <a:br>
              <a:rPr lang="en-US" sz="2400" i="1" dirty="0" smtClean="0"/>
            </a:br>
            <a:r>
              <a:rPr lang="en-US" sz="2400" i="1" dirty="0" smtClean="0"/>
              <a:t>	-Alexis de Tocqueville, 1835</a:t>
            </a:r>
            <a:endParaRPr lang="en-US" sz="2400" dirty="0"/>
          </a:p>
        </p:txBody>
      </p:sp>
      <p:sp>
        <p:nvSpPr>
          <p:cNvPr id="3" name="Subtitle 2"/>
          <p:cNvSpPr>
            <a:spLocks noGrp="1"/>
          </p:cNvSpPr>
          <p:nvPr>
            <p:ph type="subTitle" idx="1"/>
          </p:nvPr>
        </p:nvSpPr>
        <p:spPr>
          <a:xfrm>
            <a:off x="2286000" y="5003322"/>
            <a:ext cx="6629400" cy="1371600"/>
          </a:xfrm>
        </p:spPr>
        <p:txBody>
          <a:bodyPr>
            <a:normAutofit/>
          </a:bodyPr>
          <a:lstStyle/>
          <a:p>
            <a:endParaRPr lang="en-US" dirty="0" smtClean="0"/>
          </a:p>
          <a:p>
            <a:r>
              <a:rPr lang="en-US" sz="2800" dirty="0" smtClean="0"/>
              <a:t>INFLUENCES ON THE GOVERNMENT</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normAutofit fontScale="90000"/>
          </a:bodyPr>
          <a:lstStyle/>
          <a:p>
            <a:pPr algn="l"/>
            <a:r>
              <a:rPr lang="en-US" dirty="0" smtClean="0">
                <a:solidFill>
                  <a:srgbClr val="FF0000"/>
                </a:solidFill>
              </a:rPr>
              <a:t>Lobbying</a:t>
            </a:r>
            <a:r>
              <a:rPr lang="en-US" dirty="0" smtClean="0"/>
              <a:t>: </a:t>
            </a:r>
            <a:r>
              <a:rPr lang="en-US" sz="3100" i="1" dirty="0" smtClean="0"/>
              <a:t>The process of influencing public and government policy at all levels: federal, state, and local</a:t>
            </a:r>
            <a:br>
              <a:rPr lang="en-US" sz="3100" i="1" dirty="0" smtClean="0"/>
            </a:br>
            <a:r>
              <a:rPr lang="en-US" sz="3100" i="1" dirty="0" smtClean="0"/>
              <a:t>					-</a:t>
            </a:r>
            <a:r>
              <a:rPr lang="en-US" sz="2200" i="1" dirty="0" err="1" smtClean="0"/>
              <a:t>Farlex</a:t>
            </a:r>
            <a:r>
              <a:rPr lang="en-US" sz="2200" i="1" dirty="0" smtClean="0"/>
              <a:t> Dictionary</a:t>
            </a:r>
            <a:endParaRPr lang="en-US" sz="2200" dirty="0"/>
          </a:p>
        </p:txBody>
      </p:sp>
      <p:sp>
        <p:nvSpPr>
          <p:cNvPr id="3" name="Content Placeholder 2"/>
          <p:cNvSpPr>
            <a:spLocks noGrp="1"/>
          </p:cNvSpPr>
          <p:nvPr>
            <p:ph sz="quarter" idx="1"/>
          </p:nvPr>
        </p:nvSpPr>
        <p:spPr/>
        <p:txBody>
          <a:bodyPr>
            <a:normAutofit lnSpcReduction="10000"/>
          </a:bodyPr>
          <a:lstStyle/>
          <a:p>
            <a:r>
              <a:rPr lang="en-US" dirty="0" smtClean="0"/>
              <a:t>Advocating for an interest that is affected by the </a:t>
            </a:r>
            <a:r>
              <a:rPr lang="en-US" dirty="0" err="1" smtClean="0"/>
              <a:t>gov’t</a:t>
            </a:r>
            <a:endParaRPr lang="en-US" dirty="0" smtClean="0"/>
          </a:p>
          <a:p>
            <a:r>
              <a:rPr lang="en-US" dirty="0" smtClean="0"/>
              <a:t>Protected by 1</a:t>
            </a:r>
            <a:r>
              <a:rPr lang="en-US" baseline="30000" dirty="0" smtClean="0"/>
              <a:t>st</a:t>
            </a:r>
            <a:r>
              <a:rPr lang="en-US" dirty="0" smtClean="0"/>
              <a:t> Amendment</a:t>
            </a:r>
          </a:p>
          <a:p>
            <a:r>
              <a:rPr lang="en-US" dirty="0" smtClean="0"/>
              <a:t>Lobbyists provide lawmakers with reliable data and accurate assessments of a bill's effect</a:t>
            </a:r>
          </a:p>
          <a:p>
            <a:endParaRPr lang="en-US" b="1" dirty="0" smtClean="0">
              <a:solidFill>
                <a:schemeClr val="accent4">
                  <a:lumMod val="75000"/>
                </a:schemeClr>
              </a:solidFill>
            </a:endParaRPr>
          </a:p>
          <a:p>
            <a:pPr>
              <a:buNone/>
            </a:pPr>
            <a:r>
              <a:rPr lang="en-US" sz="2200" b="1" i="1" dirty="0" smtClean="0">
                <a:solidFill>
                  <a:schemeClr val="accent4">
                    <a:lumMod val="75000"/>
                  </a:schemeClr>
                </a:solidFill>
              </a:rPr>
              <a:t>The role lobbyists play in the legislative arena can be compared to that of lawyers in the judicial arena. Just as lawyers provide the Trier of Fact (judge or jury) with points of view on the legal issues pertaining to a case, so do lobbyists provide local, state, and federal policymakers with points of view on public policy issues.</a:t>
            </a:r>
            <a:endParaRPr lang="en-US" sz="2200" b="1" i="1" dirty="0">
              <a:solidFill>
                <a:schemeClr val="accent4">
                  <a:lumMod val="75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en-US" dirty="0" smtClean="0"/>
              <a:t>Where and how lobbying occurs</a:t>
            </a:r>
            <a:endParaRPr lang="en-US" dirty="0"/>
          </a:p>
        </p:txBody>
      </p:sp>
      <p:sp>
        <p:nvSpPr>
          <p:cNvPr id="3" name="Content Placeholder 2"/>
          <p:cNvSpPr>
            <a:spLocks noGrp="1"/>
          </p:cNvSpPr>
          <p:nvPr>
            <p:ph sz="quarter" idx="1"/>
          </p:nvPr>
        </p:nvSpPr>
        <p:spPr>
          <a:xfrm>
            <a:off x="457200" y="1219200"/>
            <a:ext cx="7467600" cy="5254752"/>
          </a:xfrm>
        </p:spPr>
        <p:txBody>
          <a:bodyPr>
            <a:normAutofit fontScale="92500"/>
          </a:bodyPr>
          <a:lstStyle/>
          <a:p>
            <a:r>
              <a:rPr lang="en-US" dirty="0" smtClean="0"/>
              <a:t>Lobbying occurs in the halls of the U.S. Capitol and state legislatures, in boardrooms, in manufacturing plants, at cocktail parties, and in retirement homes. </a:t>
            </a:r>
          </a:p>
          <a:p>
            <a:r>
              <a:rPr lang="en-US" dirty="0" smtClean="0"/>
              <a:t>Contemporary lobbying methods include </a:t>
            </a:r>
            <a:r>
              <a:rPr lang="en-US" cap="small" dirty="0" smtClean="0"/>
              <a:t>political action committees (PACs)</a:t>
            </a:r>
            <a:r>
              <a:rPr lang="en-US" dirty="0" smtClean="0"/>
              <a:t>, high-tech communication, coalitions among groups and industries, and campaigns to mobilize constituents at the grassroots (local) level. </a:t>
            </a:r>
          </a:p>
          <a:p>
            <a:r>
              <a:rPr lang="en-US" dirty="0" smtClean="0"/>
              <a:t>Examples of Lobbyists:</a:t>
            </a:r>
          </a:p>
          <a:p>
            <a:pPr lvl="1"/>
            <a:r>
              <a:rPr lang="en-US" dirty="0" smtClean="0"/>
              <a:t>kids who want to prevent their favorite neighborhood park from becoming a shopping mall</a:t>
            </a:r>
          </a:p>
          <a:p>
            <a:pPr lvl="1"/>
            <a:r>
              <a:rPr lang="en-US" dirty="0" smtClean="0"/>
              <a:t>corporations who contribute to a legislator's campaign</a:t>
            </a:r>
          </a:p>
          <a:p>
            <a:pPr lvl="1"/>
            <a:r>
              <a:rPr lang="en-US" dirty="0" smtClean="0"/>
              <a:t>cities who lobby the state legislature for changes in transportation laws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solidFill>
                  <a:srgbClr val="FF0000"/>
                </a:solidFill>
              </a:rPr>
              <a:t>Lobbying Controversy</a:t>
            </a:r>
            <a:endParaRPr lang="en-US" dirty="0">
              <a:solidFill>
                <a:srgbClr val="FF0000"/>
              </a:solidFill>
            </a:endParaRPr>
          </a:p>
        </p:txBody>
      </p:sp>
      <p:sp>
        <p:nvSpPr>
          <p:cNvPr id="3" name="Content Placeholder 2"/>
          <p:cNvSpPr>
            <a:spLocks noGrp="1"/>
          </p:cNvSpPr>
          <p:nvPr>
            <p:ph sz="quarter" idx="1"/>
          </p:nvPr>
        </p:nvSpPr>
        <p:spPr>
          <a:xfrm>
            <a:off x="457200" y="1143000"/>
            <a:ext cx="8229600" cy="4983163"/>
          </a:xfrm>
        </p:spPr>
        <p:txBody>
          <a:bodyPr>
            <a:normAutofit fontScale="32500" lnSpcReduction="20000"/>
          </a:bodyPr>
          <a:lstStyle/>
          <a:p>
            <a:r>
              <a:rPr lang="en-US" sz="8600" dirty="0" smtClean="0"/>
              <a:t>Although lobbying as a whole serves as a form of “checks-and-balances” and a safeguard on the legislative process, individual lobbyists are not necessarily equal</a:t>
            </a:r>
          </a:p>
          <a:p>
            <a:r>
              <a:rPr lang="en-US" sz="8600" dirty="0" smtClean="0"/>
              <a:t>Unlike voters, lobbyists have varying degrees of influence. </a:t>
            </a:r>
          </a:p>
          <a:p>
            <a:r>
              <a:rPr lang="en-US" sz="8600" dirty="0" smtClean="0"/>
              <a:t>Influence is proportional to resources—time and money</a:t>
            </a:r>
          </a:p>
          <a:p>
            <a:r>
              <a:rPr lang="en-US" sz="8600" dirty="0" smtClean="0"/>
              <a:t>Some people think lobbyists in general have too much power </a:t>
            </a:r>
          </a:p>
          <a:p>
            <a:pPr>
              <a:buNone/>
            </a:pPr>
            <a:endParaRPr lang="en-US" dirty="0" smtClean="0"/>
          </a:p>
          <a:p>
            <a:pPr>
              <a:buNone/>
            </a:pPr>
            <a:endParaRPr lang="en-US" dirty="0"/>
          </a:p>
          <a:p>
            <a:pPr>
              <a:buNone/>
            </a:pPr>
            <a:endParaRPr lang="en-US" dirty="0"/>
          </a:p>
          <a:p>
            <a:pPr>
              <a:buNone/>
            </a:pPr>
            <a:r>
              <a:rPr lang="en-US" sz="4900" b="1" i="1" dirty="0" smtClean="0">
                <a:solidFill>
                  <a:schemeClr val="accent4">
                    <a:lumMod val="75000"/>
                  </a:schemeClr>
                </a:solidFill>
              </a:rPr>
              <a:t>During his 1912 campaign for president, </a:t>
            </a:r>
            <a:r>
              <a:rPr lang="en-US" sz="4900" b="1" i="1" cap="small" dirty="0" err="1" smtClean="0">
                <a:solidFill>
                  <a:schemeClr val="accent4">
                    <a:lumMod val="75000"/>
                  </a:schemeClr>
                </a:solidFill>
              </a:rPr>
              <a:t>woodrow</a:t>
            </a:r>
            <a:r>
              <a:rPr lang="en-US" sz="4900" b="1" i="1" cap="small" dirty="0" smtClean="0">
                <a:solidFill>
                  <a:schemeClr val="accent4">
                    <a:lumMod val="75000"/>
                  </a:schemeClr>
                </a:solidFill>
              </a:rPr>
              <a:t> </a:t>
            </a:r>
            <a:r>
              <a:rPr lang="en-US" sz="4900" b="1" i="1" cap="small" dirty="0" err="1" smtClean="0">
                <a:solidFill>
                  <a:schemeClr val="accent4">
                    <a:lumMod val="75000"/>
                  </a:schemeClr>
                </a:solidFill>
              </a:rPr>
              <a:t>wilson</a:t>
            </a:r>
            <a:r>
              <a:rPr lang="en-US" sz="4900" b="1" i="1" dirty="0" smtClean="0">
                <a:solidFill>
                  <a:schemeClr val="accent4">
                    <a:lumMod val="75000"/>
                  </a:schemeClr>
                </a:solidFill>
              </a:rPr>
              <a:t> remarked, "The government of the United States is a foster child of the special interests. It is not allowed to have a will of its own."</a:t>
            </a:r>
            <a:endParaRPr lang="en-US" sz="4900" b="1" i="1" dirty="0">
              <a:solidFill>
                <a:schemeClr val="accent4">
                  <a:lumMod val="7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rmAutofit/>
          </a:bodyPr>
          <a:lstStyle/>
          <a:p>
            <a:r>
              <a:rPr lang="en-US" sz="2200" dirty="0" smtClean="0">
                <a:solidFill>
                  <a:srgbClr val="FF0000"/>
                </a:solidFill>
              </a:rPr>
              <a:t>Interest Group</a:t>
            </a:r>
            <a:r>
              <a:rPr lang="en-US" sz="2200" dirty="0" smtClean="0"/>
              <a:t>: a group supporting a common interest and seeking to influence legislation.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Designed to “bridge the gap” between citizen and </a:t>
            </a:r>
            <a:r>
              <a:rPr lang="en-US" dirty="0" err="1" smtClean="0"/>
              <a:t>gov’t</a:t>
            </a:r>
            <a:endParaRPr lang="en-US" dirty="0" smtClean="0"/>
          </a:p>
          <a:p>
            <a:r>
              <a:rPr lang="en-US" dirty="0" smtClean="0"/>
              <a:t>Citizens communicate their “wants” (policy goals) to government officials like the President, Congress, city council, or state council</a:t>
            </a:r>
          </a:p>
          <a:p>
            <a:r>
              <a:rPr lang="en-US" dirty="0" smtClean="0"/>
              <a:t>Strength in numbers is important!</a:t>
            </a:r>
          </a:p>
          <a:p>
            <a:pPr lvl="1"/>
            <a:r>
              <a:rPr lang="en-US" dirty="0" smtClean="0"/>
              <a:t>While officials in a small community will listen to a group of 100 people advocating for higher safety standards, a large city most likely will not</a:t>
            </a:r>
          </a:p>
          <a:p>
            <a:pPr lvl="1"/>
            <a:r>
              <a:rPr lang="en-US" dirty="0" smtClean="0"/>
              <a:t>Groups pool resources-time and money-to get their voice heard, so the more members involved, the more influential the group</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Interest Groups</a:t>
            </a:r>
            <a:endParaRPr lang="en-US" dirty="0"/>
          </a:p>
        </p:txBody>
      </p:sp>
      <p:sp>
        <p:nvSpPr>
          <p:cNvPr id="3" name="Content Placeholder 2"/>
          <p:cNvSpPr>
            <a:spLocks noGrp="1"/>
          </p:cNvSpPr>
          <p:nvPr>
            <p:ph sz="quarter" idx="1"/>
          </p:nvPr>
        </p:nvSpPr>
        <p:spPr/>
        <p:txBody>
          <a:bodyPr/>
          <a:lstStyle/>
          <a:p>
            <a:r>
              <a:rPr lang="en-US" dirty="0" smtClean="0"/>
              <a:t>Mothers Against Drunk Driving (MADD)</a:t>
            </a:r>
          </a:p>
          <a:p>
            <a:r>
              <a:rPr lang="en-US" dirty="0" smtClean="0"/>
              <a:t>National Association for the Advancement of Colored People (NAACP)</a:t>
            </a:r>
          </a:p>
          <a:p>
            <a:r>
              <a:rPr lang="en-US" dirty="0" smtClean="0"/>
              <a:t>American Association of Retired Persons (AARP)</a:t>
            </a:r>
          </a:p>
          <a:p>
            <a:r>
              <a:rPr lang="en-US" dirty="0" smtClean="0"/>
              <a:t>American Federation of Labor and Congress of Industrial Organizations (AFL-CIO)</a:t>
            </a:r>
          </a:p>
          <a:p>
            <a:r>
              <a:rPr lang="en-US" dirty="0" smtClean="0"/>
              <a:t>United Auto Workers (UAW)</a:t>
            </a:r>
          </a:p>
          <a:p>
            <a:r>
              <a:rPr lang="en-US" dirty="0" smtClean="0"/>
              <a:t>National Farmer’s Union (NFU)</a:t>
            </a:r>
          </a:p>
          <a:p>
            <a:r>
              <a:rPr lang="en-US" dirty="0" smtClean="0"/>
              <a:t>American Medical Association (AMA)</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Controversy: Too Much Power?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James Madison referred to factions as groups of people who are unified to promote special interests that were “adverse to the rights of other citizens, or to the permanent and aggregate interests of the community”</a:t>
            </a:r>
          </a:p>
          <a:p>
            <a:pPr marL="274320" lvl="7" indent="-274320">
              <a:spcBef>
                <a:spcPts val="600"/>
              </a:spcBef>
              <a:buClr>
                <a:schemeClr val="accent1"/>
              </a:buClr>
              <a:buSzPct val="70000"/>
              <a:buNone/>
            </a:pPr>
            <a:r>
              <a:rPr lang="en-US" sz="1800" dirty="0" smtClean="0"/>
              <a:t>					- </a:t>
            </a:r>
            <a:r>
              <a:rPr lang="en-US" sz="1800" i="1" dirty="0" smtClean="0"/>
              <a:t>The Federalist #10</a:t>
            </a:r>
            <a:endParaRPr lang="en-US" sz="1800" dirty="0" smtClean="0"/>
          </a:p>
          <a:p>
            <a:pPr>
              <a:buNone/>
            </a:pPr>
            <a:endParaRPr lang="en-US" dirty="0" smtClean="0"/>
          </a:p>
          <a:p>
            <a:r>
              <a:rPr lang="en-US" dirty="0" smtClean="0"/>
              <a:t>However, Madison believed the Constitution would provide a safeguard to counter this problem</a:t>
            </a:r>
          </a:p>
          <a:p>
            <a:r>
              <a:rPr lang="en-US" dirty="0" smtClean="0"/>
              <a:t>Discussion question: Is it alright for interest groups to lobby the </a:t>
            </a:r>
            <a:r>
              <a:rPr lang="en-US" dirty="0" err="1" smtClean="0"/>
              <a:t>gov’t</a:t>
            </a:r>
            <a:r>
              <a:rPr lang="en-US" dirty="0" smtClean="0"/>
              <a:t> to remove other citizens’ freedom?</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sz="quarter" idx="1"/>
          </p:nvPr>
        </p:nvSpPr>
        <p:spPr/>
        <p:txBody>
          <a:bodyPr/>
          <a:lstStyle/>
          <a:p>
            <a:pPr>
              <a:buNone/>
            </a:pPr>
            <a:r>
              <a:rPr lang="en-US" dirty="0" smtClean="0"/>
              <a:t>1. </a:t>
            </a:r>
            <a:r>
              <a:rPr lang="en-US" dirty="0" smtClean="0"/>
              <a:t>Should </a:t>
            </a:r>
            <a:r>
              <a:rPr lang="en-US" dirty="0" smtClean="0"/>
              <a:t>foreign countries be able to form interest groups to influence US </a:t>
            </a:r>
            <a:r>
              <a:rPr lang="en-US" dirty="0" err="1" smtClean="0"/>
              <a:t>gov’t</a:t>
            </a:r>
            <a:r>
              <a:rPr lang="en-US" dirty="0" smtClean="0"/>
              <a:t>?</a:t>
            </a:r>
          </a:p>
          <a:p>
            <a:pPr>
              <a:buNone/>
            </a:pPr>
            <a:r>
              <a:rPr lang="en-US" dirty="0" smtClean="0"/>
              <a:t>2. Should private foreign companies be able to form interest groups to influence US </a:t>
            </a:r>
            <a:r>
              <a:rPr lang="en-US" dirty="0" err="1" smtClean="0"/>
              <a:t>gov’t</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177</TotalTime>
  <Words>566</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Assess the validity of this statement:  “In no country of the world has the principle of association been more successfully used, or applied to a greater multitude of objects, than in America…[I]n the United States associations are established to promote public order, commerce, industry, morality, and religion”   -Alexis de Tocqueville, 1835</vt:lpstr>
      <vt:lpstr>Lobbying: The process of influencing public and government policy at all levels: federal, state, and local      -Farlex Dictionary</vt:lpstr>
      <vt:lpstr>Where and how lobbying occurs</vt:lpstr>
      <vt:lpstr>Lobbying Controversy</vt:lpstr>
      <vt:lpstr>Interest Group: a group supporting a common interest and seeking to influence legislation.  </vt:lpstr>
      <vt:lpstr>Examples of Interest Groups</vt:lpstr>
      <vt:lpstr>Controversy: Too Much Power?</vt:lpstr>
      <vt:lpstr>Discussion Questions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15</cp:revision>
  <dcterms:created xsi:type="dcterms:W3CDTF">2012-01-03T16:22:17Z</dcterms:created>
  <dcterms:modified xsi:type="dcterms:W3CDTF">2012-12-13T16:17:22Z</dcterms:modified>
</cp:coreProperties>
</file>