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256" r:id="rId2"/>
    <p:sldId id="259" r:id="rId3"/>
    <p:sldId id="260" r:id="rId4"/>
    <p:sldId id="258" r:id="rId5"/>
    <p:sldId id="264" r:id="rId6"/>
    <p:sldId id="270" r:id="rId7"/>
    <p:sldId id="257" r:id="rId8"/>
    <p:sldId id="261" r:id="rId9"/>
    <p:sldId id="265" r:id="rId10"/>
    <p:sldId id="266" r:id="rId11"/>
    <p:sldId id="268" r:id="rId12"/>
    <p:sldId id="269" r:id="rId13"/>
    <p:sldId id="271" r:id="rId14"/>
    <p:sldId id="263" r:id="rId15"/>
  </p:sldIdLst>
  <p:sldSz cx="9144000" cy="6858000" type="screen4x3"/>
  <p:notesSz cx="6858000" cy="9266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29" autoAdjust="0"/>
  </p:normalViewPr>
  <p:slideViewPr>
    <p:cSldViewPr>
      <p:cViewPr varScale="1">
        <p:scale>
          <a:sx n="71" d="100"/>
          <a:sy n="71" d="100"/>
        </p:scale>
        <p:origin x="-194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33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3312"/>
          </a:xfrm>
          <a:prstGeom prst="rect">
            <a:avLst/>
          </a:prstGeom>
        </p:spPr>
        <p:txBody>
          <a:bodyPr vert="horz" lIns="91440" tIns="45720" rIns="91440" bIns="45720" rtlCol="0"/>
          <a:lstStyle>
            <a:lvl1pPr algn="r">
              <a:defRPr sz="1200"/>
            </a:lvl1pPr>
          </a:lstStyle>
          <a:p>
            <a:fld id="{AAD13F2C-F6C6-4B35-A4E2-C03C0BF9DA3C}" type="datetimeFigureOut">
              <a:rPr lang="en-US" smtClean="0"/>
              <a:pPr/>
              <a:t>8/22/2012</a:t>
            </a:fld>
            <a:endParaRPr lang="en-US"/>
          </a:p>
        </p:txBody>
      </p:sp>
      <p:sp>
        <p:nvSpPr>
          <p:cNvPr id="4" name="Footer Placeholder 3"/>
          <p:cNvSpPr>
            <a:spLocks noGrp="1"/>
          </p:cNvSpPr>
          <p:nvPr>
            <p:ph type="ftr" sz="quarter" idx="2"/>
          </p:nvPr>
        </p:nvSpPr>
        <p:spPr>
          <a:xfrm>
            <a:off x="1" y="8801318"/>
            <a:ext cx="2971800" cy="4633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01318"/>
            <a:ext cx="2971800" cy="463312"/>
          </a:xfrm>
          <a:prstGeom prst="rect">
            <a:avLst/>
          </a:prstGeom>
        </p:spPr>
        <p:txBody>
          <a:bodyPr vert="horz" lIns="91440" tIns="45720" rIns="91440" bIns="45720" rtlCol="0" anchor="b"/>
          <a:lstStyle>
            <a:lvl1pPr algn="r">
              <a:defRPr sz="1200"/>
            </a:lvl1pPr>
          </a:lstStyle>
          <a:p>
            <a:fld id="{0318FFF1-55B7-4831-8E94-24E07E26D29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33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63312"/>
          </a:xfrm>
          <a:prstGeom prst="rect">
            <a:avLst/>
          </a:prstGeom>
        </p:spPr>
        <p:txBody>
          <a:bodyPr vert="horz" lIns="91440" tIns="45720" rIns="91440" bIns="45720" rtlCol="0"/>
          <a:lstStyle>
            <a:lvl1pPr algn="r">
              <a:defRPr sz="1200"/>
            </a:lvl1pPr>
          </a:lstStyle>
          <a:p>
            <a:fld id="{0A58DDA3-FB88-4552-A887-ED009DFD1A34}" type="datetimeFigureOut">
              <a:rPr lang="en-US" smtClean="0"/>
              <a:pPr/>
              <a:t>8/22/2012</a:t>
            </a:fld>
            <a:endParaRPr lang="en-US"/>
          </a:p>
        </p:txBody>
      </p:sp>
      <p:sp>
        <p:nvSpPr>
          <p:cNvPr id="4" name="Slide Image Placeholder 3"/>
          <p:cNvSpPr>
            <a:spLocks noGrp="1" noRot="1" noChangeAspect="1"/>
          </p:cNvSpPr>
          <p:nvPr>
            <p:ph type="sldImg" idx="2"/>
          </p:nvPr>
        </p:nvSpPr>
        <p:spPr>
          <a:xfrm>
            <a:off x="1112838" y="695325"/>
            <a:ext cx="4632325" cy="3475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1464"/>
            <a:ext cx="5486400" cy="41698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01318"/>
            <a:ext cx="2971800" cy="4633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01318"/>
            <a:ext cx="2971800" cy="463312"/>
          </a:xfrm>
          <a:prstGeom prst="rect">
            <a:avLst/>
          </a:prstGeom>
        </p:spPr>
        <p:txBody>
          <a:bodyPr vert="horz" lIns="91440" tIns="45720" rIns="91440" bIns="45720" rtlCol="0" anchor="b"/>
          <a:lstStyle>
            <a:lvl1pPr algn="r">
              <a:defRPr sz="1200"/>
            </a:lvl1pPr>
          </a:lstStyle>
          <a:p>
            <a:fld id="{68579FA8-3523-4C02-A15D-3962C19A27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ictionary.reference.com/browse/political+scien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http://dictionary.reference.com/browse/government</a:t>
            </a:r>
          </a:p>
          <a:p>
            <a:endParaRPr lang="en-US" b="1" dirty="0" smtClean="0"/>
          </a:p>
          <a:p>
            <a:r>
              <a:rPr lang="en-US" b="1" dirty="0" err="1" smtClean="0"/>
              <a:t>gov·ern·ment</a:t>
            </a:r>
            <a:endParaRPr lang="en-US" b="1" dirty="0" smtClean="0"/>
          </a:p>
          <a:p>
            <a:r>
              <a:rPr lang="en-US" dirty="0" smtClean="0"/>
              <a:t>   /ˈ</a:t>
            </a:r>
            <a:r>
              <a:rPr lang="en-US" dirty="0" err="1" smtClean="0"/>
              <a:t>gʌvərnmənt</a:t>
            </a:r>
            <a:r>
              <a:rPr lang="en-US" dirty="0" smtClean="0"/>
              <a:t>, ‐</a:t>
            </a:r>
            <a:r>
              <a:rPr lang="en-US" dirty="0" err="1" smtClean="0"/>
              <a:t>ərmənt</a:t>
            </a:r>
            <a:r>
              <a:rPr lang="en-US" dirty="0" smtClean="0"/>
              <a:t>/ Show Spelled[</a:t>
            </a:r>
            <a:r>
              <a:rPr lang="en-US" dirty="0" err="1" smtClean="0"/>
              <a:t>guhv-ern-muhnt</a:t>
            </a:r>
            <a:r>
              <a:rPr lang="en-US" dirty="0" smtClean="0"/>
              <a:t>, ‐</a:t>
            </a:r>
            <a:r>
              <a:rPr lang="en-US" dirty="0" err="1" smtClean="0"/>
              <a:t>er-muhnt</a:t>
            </a:r>
            <a:r>
              <a:rPr lang="en-US" dirty="0" smtClean="0"/>
              <a:t>] Show IPA </a:t>
            </a:r>
          </a:p>
          <a:p>
            <a:r>
              <a:rPr lang="en-US" dirty="0" smtClean="0"/>
              <a:t>–noun 1. the political direction and control exercised over the actions of the members, citizens, or inhabitants of communities, societies, and states; direction of the affairs of a state, community, etc.; political administration: Government is necessary to the existence of civilized society. </a:t>
            </a:r>
          </a:p>
          <a:p>
            <a:r>
              <a:rPr lang="en-US" dirty="0" smtClean="0"/>
              <a:t>2. the form or system of rule by which a state, community, etc., is governed: monarchical government; </a:t>
            </a:r>
            <a:r>
              <a:rPr lang="en-US" dirty="0" err="1" smtClean="0"/>
              <a:t>episcopal</a:t>
            </a:r>
            <a:r>
              <a:rPr lang="en-US" dirty="0" smtClean="0"/>
              <a:t> government. </a:t>
            </a:r>
          </a:p>
          <a:p>
            <a:r>
              <a:rPr lang="en-US" dirty="0" smtClean="0"/>
              <a:t>3. the governing body of persons in a state, community, etc.; administration. </a:t>
            </a:r>
          </a:p>
          <a:p>
            <a:r>
              <a:rPr lang="en-US" dirty="0" smtClean="0"/>
              <a:t>4. a branch or service of the supreme authority of a state or nation, taken as representing the whole: a dam built by the government. </a:t>
            </a:r>
          </a:p>
          <a:p>
            <a:r>
              <a:rPr lang="en-US" dirty="0" smtClean="0"/>
              <a:t>5. (in some parliamentary systems, as that of the United Kingdom) a. the particular group of persons forming the cabinet at any given time: The Prime Minister has formed a new government. </a:t>
            </a:r>
          </a:p>
          <a:p>
            <a:r>
              <a:rPr lang="en-US" dirty="0" smtClean="0"/>
              <a:t>b. the parliament along with the cabinet: The government has fallen. </a:t>
            </a:r>
          </a:p>
          <a:p>
            <a:r>
              <a:rPr lang="en-US" dirty="0" smtClean="0"/>
              <a:t>6. direction; control; management; rule: the government of one's conduct. </a:t>
            </a:r>
          </a:p>
          <a:p>
            <a:r>
              <a:rPr lang="en-US" dirty="0" smtClean="0"/>
              <a:t>7. a district governed; province. </a:t>
            </a:r>
          </a:p>
          <a:p>
            <a:r>
              <a:rPr lang="en-US" dirty="0" smtClean="0"/>
              <a:t>8. </a:t>
            </a:r>
            <a:r>
              <a:rPr lang="en-US" b="0" i="0" dirty="0" smtClean="0">
                <a:hlinkClick r:id="rId3"/>
              </a:rPr>
              <a:t>political science.</a:t>
            </a:r>
            <a:r>
              <a:rPr lang="en-US" dirty="0" smtClean="0"/>
              <a:t> </a:t>
            </a:r>
          </a:p>
          <a:p>
            <a:r>
              <a:rPr lang="en-US" dirty="0" smtClean="0"/>
              <a:t>9. Grammar . the </a:t>
            </a:r>
            <a:r>
              <a:rPr lang="en-US" dirty="0" err="1" smtClean="0"/>
              <a:t>extablished</a:t>
            </a:r>
            <a:r>
              <a:rPr lang="en-US" dirty="0" smtClean="0"/>
              <a:t> usage that requires that one word in a sentence should cause another to be of a particular form: the government of the verb by its subject. </a:t>
            </a:r>
            <a:endParaRPr lang="en-US" dirty="0"/>
          </a:p>
        </p:txBody>
      </p:sp>
      <p:sp>
        <p:nvSpPr>
          <p:cNvPr id="4" name="Slide Number Placeholder 3"/>
          <p:cNvSpPr>
            <a:spLocks noGrp="1"/>
          </p:cNvSpPr>
          <p:nvPr>
            <p:ph type="sldNum" sz="quarter" idx="10"/>
          </p:nvPr>
        </p:nvSpPr>
        <p:spPr/>
        <p:txBody>
          <a:bodyPr/>
          <a:lstStyle/>
          <a:p>
            <a:fld id="{68579FA8-3523-4C02-A15D-3962C19A271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http://www.usconstitution.net/glossary.html</a:t>
            </a:r>
            <a:endParaRPr lang="en-US" dirty="0"/>
          </a:p>
        </p:txBody>
      </p:sp>
      <p:sp>
        <p:nvSpPr>
          <p:cNvPr id="4" name="Slide Number Placeholder 3"/>
          <p:cNvSpPr>
            <a:spLocks noGrp="1"/>
          </p:cNvSpPr>
          <p:nvPr>
            <p:ph type="sldNum" sz="quarter" idx="10"/>
          </p:nvPr>
        </p:nvSpPr>
        <p:spPr/>
        <p:txBody>
          <a:bodyPr/>
          <a:lstStyle/>
          <a:p>
            <a:fld id="{68579FA8-3523-4C02-A15D-3962C19A271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579FA8-3523-4C02-A15D-3962C19A271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character of a nation is sometimes best refined by its fieriest trials. How it has revealed in the story of the struggles to establish and preserve unity, justice, liberty, and the common good. It is the story of ordinary people joining their efforts to achieve the extraordinary. It is the story of a people…We, the people….</a:t>
            </a:r>
          </a:p>
          <a:p>
            <a:pPr>
              <a:buNone/>
            </a:pPr>
            <a:r>
              <a:rPr lang="en-US" sz="1050" dirty="0" smtClean="0"/>
              <a:t>Author unknown</a:t>
            </a:r>
          </a:p>
        </p:txBody>
      </p:sp>
      <p:sp>
        <p:nvSpPr>
          <p:cNvPr id="4" name="Slide Number Placeholder 3"/>
          <p:cNvSpPr>
            <a:spLocks noGrp="1"/>
          </p:cNvSpPr>
          <p:nvPr>
            <p:ph type="sldNum" sz="quarter" idx="10"/>
          </p:nvPr>
        </p:nvSpPr>
        <p:spPr/>
        <p:txBody>
          <a:bodyPr/>
          <a:lstStyle/>
          <a:p>
            <a:fld id="{68579FA8-3523-4C02-A15D-3962C19A271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579FA8-3523-4C02-A15D-3962C19A271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579FA8-3523-4C02-A15D-3962C19A271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579FA8-3523-4C02-A15D-3962C19A271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579FA8-3523-4C02-A15D-3962C19A271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579FA8-3523-4C02-A15D-3962C19A271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579FA8-3523-4C02-A15D-3962C19A271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http://www.usconstitution.net/const.html</a:t>
            </a:r>
          </a:p>
          <a:p>
            <a:endParaRPr lang="en-US" dirty="0" smtClean="0"/>
          </a:p>
          <a:p>
            <a:r>
              <a:rPr lang="en-US" dirty="0" smtClean="0"/>
              <a:t>One of the concerns of the Framers was that the government prior to that under the Constitution was unable, by force or persuasion, to quell rebellion or quarrels amongst the states. The government watched in horror as Shay's Rebellion transpired just before the Convention, and some states had very nearly gone to war with each other over territory (such as between Pennsylvania and Connecticut over Wilkes-Barre). One of the main goals of the Convention, then, was to ensure the federal government had powers to squash rebellion and to smooth tensions between states.</a:t>
            </a:r>
            <a:endParaRPr lang="en-US" dirty="0"/>
          </a:p>
        </p:txBody>
      </p:sp>
      <p:sp>
        <p:nvSpPr>
          <p:cNvPr id="4" name="Slide Number Placeholder 3"/>
          <p:cNvSpPr>
            <a:spLocks noGrp="1"/>
          </p:cNvSpPr>
          <p:nvPr>
            <p:ph type="sldNum" sz="quarter" idx="10"/>
          </p:nvPr>
        </p:nvSpPr>
        <p:spPr/>
        <p:txBody>
          <a:bodyPr/>
          <a:lstStyle/>
          <a:p>
            <a:fld id="{68579FA8-3523-4C02-A15D-3962C19A271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Colonial Wars</a:t>
            </a:r>
          </a:p>
          <a:p>
            <a:r>
              <a:rPr lang="en-US" dirty="0" smtClean="0"/>
              <a:t>War</a:t>
            </a:r>
            <a:r>
              <a:rPr lang="en-US" baseline="0" dirty="0" smtClean="0"/>
              <a:t> of Independence</a:t>
            </a:r>
          </a:p>
          <a:p>
            <a:r>
              <a:rPr lang="en-US" baseline="0" dirty="0" smtClean="0"/>
              <a:t>Mexican-American War</a:t>
            </a:r>
          </a:p>
          <a:p>
            <a:r>
              <a:rPr lang="en-US" baseline="0" dirty="0" smtClean="0"/>
              <a:t>American Civil War (1861-1865)</a:t>
            </a:r>
          </a:p>
          <a:p>
            <a:r>
              <a:rPr lang="en-US" baseline="0" dirty="0" smtClean="0"/>
              <a:t>Indian Wars (1865-1870)</a:t>
            </a:r>
          </a:p>
          <a:p>
            <a:r>
              <a:rPr lang="en-US" baseline="0" dirty="0" smtClean="0"/>
              <a:t>Spanish-American War (1898)</a:t>
            </a:r>
          </a:p>
          <a:p>
            <a:r>
              <a:rPr lang="en-US" baseline="0" dirty="0" smtClean="0"/>
              <a:t>Banana Wars</a:t>
            </a:r>
          </a:p>
          <a:p>
            <a:r>
              <a:rPr lang="en-US" baseline="0" dirty="0" smtClean="0"/>
              <a:t>World War I</a:t>
            </a:r>
          </a:p>
          <a:p>
            <a:r>
              <a:rPr lang="en-US" baseline="0" dirty="0" smtClean="0"/>
              <a:t>World War II</a:t>
            </a:r>
          </a:p>
          <a:p>
            <a:r>
              <a:rPr lang="en-US" baseline="0" dirty="0" smtClean="0"/>
              <a:t>Cold War</a:t>
            </a:r>
          </a:p>
          <a:p>
            <a:r>
              <a:rPr lang="en-US" baseline="0" dirty="0" smtClean="0"/>
              <a:t>Korean War</a:t>
            </a:r>
          </a:p>
          <a:p>
            <a:r>
              <a:rPr lang="en-US" baseline="0" dirty="0" smtClean="0"/>
              <a:t>Vietnam War</a:t>
            </a:r>
          </a:p>
          <a:p>
            <a:r>
              <a:rPr lang="en-US" baseline="0" dirty="0" smtClean="0"/>
              <a:t>Gulf War</a:t>
            </a:r>
          </a:p>
          <a:p>
            <a:r>
              <a:rPr lang="en-US" baseline="0" dirty="0" smtClean="0"/>
              <a:t>War on Terrorism</a:t>
            </a:r>
          </a:p>
          <a:p>
            <a:r>
              <a:rPr lang="en-US" baseline="0" dirty="0" smtClean="0"/>
              <a:t>Afghanistan</a:t>
            </a:r>
          </a:p>
          <a:p>
            <a:r>
              <a:rPr lang="en-US" baseline="0" dirty="0" err="1" smtClean="0"/>
              <a:t>Phillippines</a:t>
            </a:r>
            <a:endParaRPr lang="en-US" baseline="0" dirty="0" smtClean="0"/>
          </a:p>
          <a:p>
            <a:r>
              <a:rPr lang="en-US" baseline="0" dirty="0" smtClean="0"/>
              <a:t>Iraq</a:t>
            </a:r>
          </a:p>
          <a:p>
            <a:endParaRPr lang="en-US" baseline="0" dirty="0" smtClean="0"/>
          </a:p>
          <a:p>
            <a:r>
              <a:rPr lang="en-US" baseline="0" dirty="0" smtClean="0"/>
              <a:t>We occupied many other place, </a:t>
            </a:r>
            <a:r>
              <a:rPr lang="en-US" baseline="0" dirty="0" err="1" smtClean="0"/>
              <a:t>overthough</a:t>
            </a:r>
            <a:r>
              <a:rPr lang="en-US" baseline="0" dirty="0" smtClean="0"/>
              <a:t> dictatorships an</a:t>
            </a:r>
          </a:p>
        </p:txBody>
      </p:sp>
      <p:sp>
        <p:nvSpPr>
          <p:cNvPr id="4" name="Slide Number Placeholder 3"/>
          <p:cNvSpPr>
            <a:spLocks noGrp="1"/>
          </p:cNvSpPr>
          <p:nvPr>
            <p:ph type="sldNum" sz="quarter" idx="10"/>
          </p:nvPr>
        </p:nvSpPr>
        <p:spPr/>
        <p:txBody>
          <a:bodyPr/>
          <a:lstStyle/>
          <a:p>
            <a:fld id="{68579FA8-3523-4C02-A15D-3962C19A271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3DD4C-B015-4C1B-94FE-F8E76C138629}"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3DD4C-B015-4C1B-94FE-F8E76C138629}"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3DD4C-B015-4C1B-94FE-F8E76C138629}"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3DD4C-B015-4C1B-94FE-F8E76C138629}"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3DD4C-B015-4C1B-94FE-F8E76C138629}"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3DD4C-B015-4C1B-94FE-F8E76C138629}"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3DD4C-B015-4C1B-94FE-F8E76C138629}" type="datetimeFigureOut">
              <a:rPr lang="en-US" smtClean="0"/>
              <a:pPr/>
              <a:t>8/22/2012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3DD4C-B015-4C1B-94FE-F8E76C138629}" type="datetimeFigureOut">
              <a:rPr lang="en-US" smtClean="0"/>
              <a:pPr/>
              <a:t>8/22/2012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3DD4C-B015-4C1B-94FE-F8E76C138629}" type="datetimeFigureOut">
              <a:rPr lang="en-US" smtClean="0"/>
              <a:pPr/>
              <a:t>8/22/2012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3DD4C-B015-4C1B-94FE-F8E76C138629}"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3DD4C-B015-4C1B-94FE-F8E76C138629}"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9A8C0-4B25-4C96-8489-E37B53F14C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3DD4C-B015-4C1B-94FE-F8E76C138629}" type="datetimeFigureOut">
              <a:rPr lang="en-US" smtClean="0"/>
              <a:pPr/>
              <a:t>8/22/2012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9A8C0-4B25-4C96-8489-E37B53F14C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mapsofwar.com/ind/american-wars.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wnichols\Local Settings\Temporary Internet Files\Content.IE5\L6JFQJFX\MP900446685[1].jpg"/>
          <p:cNvPicPr>
            <a:picLocks noChangeAspect="1" noChangeArrowheads="1"/>
          </p:cNvPicPr>
          <p:nvPr/>
        </p:nvPicPr>
        <p:blipFill>
          <a:blip r:embed="rId3" cstate="print"/>
          <a:srcRect/>
          <a:stretch>
            <a:fillRect/>
          </a:stretch>
        </p:blipFill>
        <p:spPr bwMode="auto">
          <a:xfrm>
            <a:off x="838200" y="685800"/>
            <a:ext cx="6510015" cy="4343400"/>
          </a:xfrm>
          <a:prstGeom prst="rect">
            <a:avLst/>
          </a:prstGeom>
          <a:noFill/>
        </p:spPr>
      </p:pic>
      <p:pic>
        <p:nvPicPr>
          <p:cNvPr id="6146" name="Picture 2"/>
          <p:cNvPicPr>
            <a:picLocks noChangeAspect="1" noChangeArrowheads="1"/>
          </p:cNvPicPr>
          <p:nvPr/>
        </p:nvPicPr>
        <p:blipFill>
          <a:blip r:embed="rId4" cstate="print"/>
          <a:stretch>
            <a:fillRect/>
          </a:stretch>
        </p:blipFill>
        <p:spPr bwMode="auto">
          <a:xfrm>
            <a:off x="5181600" y="3733800"/>
            <a:ext cx="3137296" cy="23622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smtClean="0">
                <a:solidFill>
                  <a:srgbClr val="FF0000"/>
                </a:solidFill>
              </a:rPr>
              <a:t>“…provide for the common defense…”</a:t>
            </a:r>
            <a:endParaRPr lang="en-US" b="1" dirty="0">
              <a:solidFill>
                <a:srgbClr val="FF0000"/>
              </a:solidFill>
            </a:endParaRPr>
          </a:p>
        </p:txBody>
      </p:sp>
      <p:sp>
        <p:nvSpPr>
          <p:cNvPr id="3" name="Content Placeholder 2"/>
          <p:cNvSpPr>
            <a:spLocks noGrp="1"/>
          </p:cNvSpPr>
          <p:nvPr>
            <p:ph sz="half" idx="1"/>
          </p:nvPr>
        </p:nvSpPr>
        <p:spPr/>
        <p:txBody>
          <a:bodyPr>
            <a:normAutofit fontScale="85000" lnSpcReduction="20000"/>
          </a:bodyPr>
          <a:lstStyle/>
          <a:p>
            <a:r>
              <a:rPr lang="en-US" sz="3800" dirty="0" smtClean="0"/>
              <a:t>A common and united defense</a:t>
            </a:r>
          </a:p>
          <a:p>
            <a:r>
              <a:rPr lang="en-US" sz="3800" dirty="0" smtClean="0"/>
              <a:t>Protection from foreign threats</a:t>
            </a:r>
          </a:p>
          <a:p>
            <a:endParaRPr lang="en-US" dirty="0" smtClean="0"/>
          </a:p>
          <a:p>
            <a:pPr>
              <a:buNone/>
            </a:pPr>
            <a:endParaRPr lang="en-US" dirty="0" smtClean="0"/>
          </a:p>
          <a:p>
            <a:pPr>
              <a:buNone/>
            </a:pPr>
            <a:r>
              <a:rPr lang="en-US" dirty="0" smtClean="0"/>
              <a:t>How many “wars” can you name that the United States has been involved in? </a:t>
            </a:r>
          </a:p>
          <a:p>
            <a:pPr>
              <a:buNone/>
            </a:pPr>
            <a:endParaRPr lang="en-US" dirty="0" smtClean="0"/>
          </a:p>
          <a:p>
            <a:pPr>
              <a:buNone/>
            </a:pPr>
            <a:r>
              <a:rPr lang="en-US" dirty="0" smtClean="0">
                <a:hlinkClick r:id="rId3"/>
              </a:rPr>
              <a:t>http://www.mapsofwar.com/ind/american-wars.html</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7171" name="Picture 3">
            <a:hlinkClick r:id="rId3"/>
          </p:cNvPr>
          <p:cNvPicPr>
            <a:picLocks noGrp="1" noChangeAspect="1" noChangeArrowheads="1"/>
          </p:cNvPicPr>
          <p:nvPr>
            <p:ph sz="half" idx="2"/>
          </p:nvPr>
        </p:nvPicPr>
        <p:blipFill>
          <a:blip r:embed="rId4" cstate="print"/>
          <a:srcRect/>
          <a:stretch>
            <a:fillRect/>
          </a:stretch>
        </p:blipFill>
        <p:spPr bwMode="auto">
          <a:xfrm>
            <a:off x="4800600" y="1600200"/>
            <a:ext cx="4009737" cy="2756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rgbClr val="FF0000"/>
                </a:solidFill>
              </a:rPr>
              <a:t>“ …promote the general welfare…”</a:t>
            </a:r>
            <a:endParaRPr lang="en-US" b="1" dirty="0">
              <a:solidFill>
                <a:srgbClr val="FF0000"/>
              </a:solidFill>
            </a:endParaRPr>
          </a:p>
        </p:txBody>
      </p:sp>
      <p:sp>
        <p:nvSpPr>
          <p:cNvPr id="3" name="Text Placeholder 2"/>
          <p:cNvSpPr>
            <a:spLocks noGrp="1"/>
          </p:cNvSpPr>
          <p:nvPr>
            <p:ph type="body" idx="1"/>
          </p:nvPr>
        </p:nvSpPr>
        <p:spPr/>
        <p:txBody>
          <a:bodyPr/>
          <a:lstStyle/>
          <a:p>
            <a:r>
              <a:rPr lang="en-US" dirty="0" smtClean="0">
                <a:solidFill>
                  <a:srgbClr val="FF0000"/>
                </a:solidFill>
              </a:rPr>
              <a:t>As meant in Constitution</a:t>
            </a:r>
            <a:endParaRPr lang="en-US" dirty="0">
              <a:solidFill>
                <a:srgbClr val="FF0000"/>
              </a:solidFill>
            </a:endParaRPr>
          </a:p>
        </p:txBody>
      </p:sp>
      <p:sp>
        <p:nvSpPr>
          <p:cNvPr id="4" name="Content Placeholder 3"/>
          <p:cNvSpPr>
            <a:spLocks noGrp="1"/>
          </p:cNvSpPr>
          <p:nvPr>
            <p:ph sz="half" idx="2"/>
          </p:nvPr>
        </p:nvSpPr>
        <p:spPr>
          <a:xfrm>
            <a:off x="609600" y="2209800"/>
            <a:ext cx="4040188" cy="3951288"/>
          </a:xfrm>
        </p:spPr>
        <p:txBody>
          <a:bodyPr/>
          <a:lstStyle/>
          <a:p>
            <a:r>
              <a:rPr lang="en-US" dirty="0" smtClean="0"/>
              <a:t>welfare </a:t>
            </a:r>
            <a:r>
              <a:rPr lang="en-US" i="1" dirty="0" smtClean="0"/>
              <a:t>n.</a:t>
            </a:r>
            <a:r>
              <a:rPr lang="en-US" dirty="0" smtClean="0"/>
              <a:t> 1. health, happiness, or prosperity; well-being. [&lt;ME </a:t>
            </a:r>
            <a:r>
              <a:rPr lang="en-US" i="1" dirty="0" err="1" smtClean="0"/>
              <a:t>wel</a:t>
            </a:r>
            <a:r>
              <a:rPr lang="en-US" i="1" dirty="0" smtClean="0"/>
              <a:t> </a:t>
            </a:r>
            <a:r>
              <a:rPr lang="en-US" i="1" dirty="0" err="1" smtClean="0"/>
              <a:t>faren</a:t>
            </a:r>
            <a:r>
              <a:rPr lang="en-US" i="1" dirty="0" smtClean="0"/>
              <a:t>,</a:t>
            </a:r>
            <a:r>
              <a:rPr lang="en-US" dirty="0" smtClean="0"/>
              <a:t> to fare well]</a:t>
            </a:r>
          </a:p>
          <a:p>
            <a:r>
              <a:rPr lang="en-US" dirty="0" smtClean="0"/>
              <a:t>Contribute to the growth and development of the well-being of the people</a:t>
            </a:r>
            <a:endParaRPr lang="en-US" dirty="0"/>
          </a:p>
        </p:txBody>
      </p:sp>
      <p:sp>
        <p:nvSpPr>
          <p:cNvPr id="5" name="Text Placeholder 4"/>
          <p:cNvSpPr>
            <a:spLocks noGrp="1"/>
          </p:cNvSpPr>
          <p:nvPr>
            <p:ph type="body" sz="quarter" idx="3"/>
          </p:nvPr>
        </p:nvSpPr>
        <p:spPr/>
        <p:txBody>
          <a:bodyPr/>
          <a:lstStyle/>
          <a:p>
            <a:r>
              <a:rPr lang="en-US" dirty="0" smtClean="0">
                <a:solidFill>
                  <a:srgbClr val="0070C0"/>
                </a:solidFill>
              </a:rPr>
              <a:t>Another meaning today…</a:t>
            </a:r>
            <a:endParaRPr lang="en-US" dirty="0">
              <a:solidFill>
                <a:srgbClr val="0070C0"/>
              </a:solidFill>
            </a:endParaRPr>
          </a:p>
        </p:txBody>
      </p:sp>
      <p:sp>
        <p:nvSpPr>
          <p:cNvPr id="6" name="Content Placeholder 5"/>
          <p:cNvSpPr>
            <a:spLocks noGrp="1"/>
          </p:cNvSpPr>
          <p:nvPr>
            <p:ph sz="quarter" idx="4"/>
          </p:nvPr>
        </p:nvSpPr>
        <p:spPr/>
        <p:txBody>
          <a:bodyPr/>
          <a:lstStyle/>
          <a:p>
            <a:r>
              <a:rPr lang="en-US" dirty="0" smtClean="0"/>
              <a:t>Welfare in today's context also means organized efforts on the part of public or private organizations to benefit the poor, or simply public assistance. This is not the meaning of the word as used in the Constitution.</a:t>
            </a:r>
            <a:endParaRPr lang="en-US" dirty="0"/>
          </a:p>
        </p:txBody>
      </p:sp>
      <p:pic>
        <p:nvPicPr>
          <p:cNvPr id="9220" name="Picture 4" descr="C:\Users\admin\AppData\Local\Microsoft\Windows\Temporary Internet Files\Content.IE5\ZULU0RLD\MC900383552[1].wmf"/>
          <p:cNvPicPr>
            <a:picLocks noChangeAspect="1" noChangeArrowheads="1"/>
          </p:cNvPicPr>
          <p:nvPr/>
        </p:nvPicPr>
        <p:blipFill>
          <a:blip r:embed="rId3" cstate="print"/>
          <a:srcRect/>
          <a:stretch>
            <a:fillRect/>
          </a:stretch>
        </p:blipFill>
        <p:spPr bwMode="auto">
          <a:xfrm rot="20047927">
            <a:off x="-223381" y="4399743"/>
            <a:ext cx="1779778" cy="2179176"/>
          </a:xfrm>
          <a:prstGeom prst="rect">
            <a:avLst/>
          </a:prstGeom>
          <a:noFill/>
        </p:spPr>
      </p:pic>
      <p:pic>
        <p:nvPicPr>
          <p:cNvPr id="10" name="Picture 9" descr="C:\Users\admin\AppData\Local\Microsoft\Windows\Temporary Internet Files\Content.IE5\FJIKVSG0\MC900431512[1].png"/>
          <p:cNvPicPr>
            <a:picLocks noChangeAspect="1" noChangeArrowheads="1"/>
          </p:cNvPicPr>
          <p:nvPr/>
        </p:nvPicPr>
        <p:blipFill>
          <a:blip r:embed="rId4" cstate="print"/>
          <a:srcRect/>
          <a:stretch>
            <a:fillRect/>
          </a:stretch>
        </p:blipFill>
        <p:spPr bwMode="auto">
          <a:xfrm>
            <a:off x="2286000" y="5410200"/>
            <a:ext cx="838200" cy="838200"/>
          </a:xfrm>
          <a:prstGeom prst="rect">
            <a:avLst/>
          </a:prstGeom>
          <a:noFill/>
        </p:spPr>
      </p:pic>
      <p:sp>
        <p:nvSpPr>
          <p:cNvPr id="12" name="TextBox 11"/>
          <p:cNvSpPr txBox="1"/>
          <p:nvPr/>
        </p:nvSpPr>
        <p:spPr>
          <a:xfrm>
            <a:off x="3200400" y="5486400"/>
            <a:ext cx="4724400" cy="646331"/>
          </a:xfrm>
          <a:prstGeom prst="rect">
            <a:avLst/>
          </a:prstGeom>
          <a:noFill/>
        </p:spPr>
        <p:txBody>
          <a:bodyPr wrap="square" rtlCol="0">
            <a:spAutoFit/>
          </a:bodyPr>
          <a:lstStyle/>
          <a:p>
            <a:r>
              <a:rPr lang="en-US" dirty="0" smtClean="0"/>
              <a:t>How do you think our government works to promote the general welfare?</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admin\AppData\Local\Microsoft\Windows\Temporary Internet Files\Content.IE5\2F1EE4SC\MP900439289[1].jpg"/>
          <p:cNvPicPr>
            <a:picLocks noChangeAspect="1" noChangeArrowheads="1"/>
          </p:cNvPicPr>
          <p:nvPr/>
        </p:nvPicPr>
        <p:blipFill>
          <a:blip r:embed="rId3" cstate="print"/>
          <a:srcRect/>
          <a:stretch>
            <a:fillRect/>
          </a:stretch>
        </p:blipFill>
        <p:spPr bwMode="auto">
          <a:xfrm>
            <a:off x="4724400" y="4086062"/>
            <a:ext cx="2590800" cy="1820962"/>
          </a:xfrm>
          <a:prstGeom prst="rect">
            <a:avLst/>
          </a:prstGeom>
          <a:noFill/>
        </p:spPr>
      </p:pic>
      <p:sp>
        <p:nvSpPr>
          <p:cNvPr id="2" name="Title 1"/>
          <p:cNvSpPr>
            <a:spLocks noGrp="1"/>
          </p:cNvSpPr>
          <p:nvPr>
            <p:ph type="title"/>
          </p:nvPr>
        </p:nvSpPr>
        <p:spPr/>
        <p:txBody>
          <a:bodyPr>
            <a:normAutofit fontScale="90000"/>
          </a:bodyPr>
          <a:lstStyle/>
          <a:p>
            <a:r>
              <a:rPr lang="en-US" b="1" dirty="0" smtClean="0">
                <a:solidFill>
                  <a:srgbClr val="FF0000"/>
                </a:solidFill>
              </a:rPr>
              <a:t>“…and secure the Blessings of Liberty to ourselves and our Posterity…”</a:t>
            </a:r>
            <a:endParaRPr lang="en-US" b="1" dirty="0">
              <a:solidFill>
                <a:srgbClr val="FF0000"/>
              </a:solidFill>
            </a:endParaRPr>
          </a:p>
        </p:txBody>
      </p:sp>
      <p:sp>
        <p:nvSpPr>
          <p:cNvPr id="3" name="Content Placeholder 2"/>
          <p:cNvSpPr>
            <a:spLocks noGrp="1"/>
          </p:cNvSpPr>
          <p:nvPr>
            <p:ph sz="half" idx="1"/>
          </p:nvPr>
        </p:nvSpPr>
        <p:spPr>
          <a:xfrm>
            <a:off x="0" y="1600200"/>
            <a:ext cx="4495800" cy="2895599"/>
          </a:xfrm>
        </p:spPr>
        <p:txBody>
          <a:bodyPr>
            <a:noAutofit/>
          </a:bodyPr>
          <a:lstStyle/>
          <a:p>
            <a:r>
              <a:rPr lang="en-US" b="1" dirty="0" smtClean="0"/>
              <a:t>The Constitution is for us and for the generations to come </a:t>
            </a:r>
          </a:p>
          <a:p>
            <a:r>
              <a:rPr lang="en-US" b="1" dirty="0" smtClean="0"/>
              <a:t>Founding Fathers wanted to create a </a:t>
            </a:r>
            <a:r>
              <a:rPr lang="en-US" b="1" dirty="0" err="1" smtClean="0"/>
              <a:t>gov’t</a:t>
            </a:r>
            <a:r>
              <a:rPr lang="en-US" b="1" dirty="0" smtClean="0"/>
              <a:t> that was stable and organized enough to last for a long time</a:t>
            </a:r>
            <a:endParaRPr lang="en-US" b="1" dirty="0"/>
          </a:p>
        </p:txBody>
      </p:sp>
      <p:pic>
        <p:nvPicPr>
          <p:cNvPr id="10243" name="Picture 3" descr="C:\Users\admin\AppData\Local\Microsoft\Windows\Temporary Internet Files\Content.IE5\ZULU0RLD\MP900448420[1].jpg"/>
          <p:cNvPicPr>
            <a:picLocks noChangeAspect="1" noChangeArrowheads="1"/>
          </p:cNvPicPr>
          <p:nvPr/>
        </p:nvPicPr>
        <p:blipFill>
          <a:blip r:embed="rId4" cstate="print"/>
          <a:srcRect/>
          <a:stretch>
            <a:fillRect/>
          </a:stretch>
        </p:blipFill>
        <p:spPr bwMode="auto">
          <a:xfrm>
            <a:off x="4686300" y="1371600"/>
            <a:ext cx="4457700" cy="2971800"/>
          </a:xfrm>
          <a:prstGeom prst="rect">
            <a:avLst/>
          </a:prstGeom>
          <a:noFill/>
        </p:spPr>
      </p:pic>
      <p:pic>
        <p:nvPicPr>
          <p:cNvPr id="8" name="Picture 7" descr="C:\Users\admin\AppData\Local\Microsoft\Windows\Temporary Internet Files\Content.IE5\FJIKVSG0\MC900431512[1].png"/>
          <p:cNvPicPr>
            <a:picLocks noChangeAspect="1" noChangeArrowheads="1"/>
          </p:cNvPicPr>
          <p:nvPr/>
        </p:nvPicPr>
        <p:blipFill>
          <a:blip r:embed="rId5" cstate="print"/>
          <a:srcRect/>
          <a:stretch>
            <a:fillRect/>
          </a:stretch>
        </p:blipFill>
        <p:spPr bwMode="auto">
          <a:xfrm>
            <a:off x="0" y="5867400"/>
            <a:ext cx="838200" cy="838200"/>
          </a:xfrm>
          <a:prstGeom prst="rect">
            <a:avLst/>
          </a:prstGeom>
          <a:noFill/>
        </p:spPr>
      </p:pic>
      <p:sp>
        <p:nvSpPr>
          <p:cNvPr id="9" name="TextBox 8"/>
          <p:cNvSpPr txBox="1"/>
          <p:nvPr/>
        </p:nvSpPr>
        <p:spPr>
          <a:xfrm>
            <a:off x="914400" y="5934670"/>
            <a:ext cx="3200400" cy="923330"/>
          </a:xfrm>
          <a:prstGeom prst="rect">
            <a:avLst/>
          </a:prstGeom>
          <a:noFill/>
        </p:spPr>
        <p:txBody>
          <a:bodyPr wrap="square" rtlCol="0">
            <a:spAutoFit/>
          </a:bodyPr>
          <a:lstStyle/>
          <a:p>
            <a:r>
              <a:rPr lang="en-US" b="1" dirty="0" smtClean="0"/>
              <a:t>What are you doing to help our government preserve posterity? </a:t>
            </a:r>
            <a:endParaRPr lang="en-US" b="1" dirty="0"/>
          </a:p>
        </p:txBody>
      </p:sp>
      <p:pic>
        <p:nvPicPr>
          <p:cNvPr id="6146" name="Picture 2" descr="http://www.dreamstime.com/portrait-of-happy-african-american-family-isolated-thumb13950670.jpg"/>
          <p:cNvPicPr>
            <a:picLocks noChangeAspect="1" noChangeArrowheads="1"/>
          </p:cNvPicPr>
          <p:nvPr/>
        </p:nvPicPr>
        <p:blipFill>
          <a:blip r:embed="rId6" cstate="print"/>
          <a:srcRect/>
          <a:stretch>
            <a:fillRect/>
          </a:stretch>
        </p:blipFill>
        <p:spPr bwMode="auto">
          <a:xfrm>
            <a:off x="7200900" y="3505200"/>
            <a:ext cx="1943100" cy="291465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fontScale="90000"/>
          </a:bodyPr>
          <a:lstStyle/>
          <a:p>
            <a:r>
              <a:rPr lang="en-US" b="1" dirty="0" smtClean="0">
                <a:solidFill>
                  <a:srgbClr val="FF0000"/>
                </a:solidFill>
              </a:rPr>
              <a:t>“…do ordain and establish this Constitution for the United States of America…”</a:t>
            </a:r>
            <a:endParaRPr lang="en-US" b="1" dirty="0">
              <a:solidFill>
                <a:srgbClr val="FF0000"/>
              </a:solidFill>
            </a:endParaRPr>
          </a:p>
        </p:txBody>
      </p:sp>
      <p:sp>
        <p:nvSpPr>
          <p:cNvPr id="4" name="Content Placeholder 3"/>
          <p:cNvSpPr>
            <a:spLocks noGrp="1"/>
          </p:cNvSpPr>
          <p:nvPr>
            <p:ph sz="half" idx="2"/>
          </p:nvPr>
        </p:nvSpPr>
        <p:spPr>
          <a:xfrm>
            <a:off x="4648200" y="1981200"/>
            <a:ext cx="4038600" cy="4144963"/>
          </a:xfrm>
        </p:spPr>
        <p:txBody>
          <a:bodyPr/>
          <a:lstStyle/>
          <a:p>
            <a:endParaRPr lang="en-US" sz="3200" b="1" dirty="0" smtClean="0">
              <a:solidFill>
                <a:srgbClr val="0070C0"/>
              </a:solidFill>
            </a:endParaRPr>
          </a:p>
          <a:p>
            <a:r>
              <a:rPr lang="en-US" sz="3200" b="1" dirty="0" smtClean="0">
                <a:solidFill>
                  <a:srgbClr val="0070C0"/>
                </a:solidFill>
              </a:rPr>
              <a:t>Ordain = to make legal</a:t>
            </a:r>
          </a:p>
          <a:p>
            <a:endParaRPr lang="en-US" sz="3200" b="1" dirty="0" smtClean="0">
              <a:solidFill>
                <a:srgbClr val="0070C0"/>
              </a:solidFill>
            </a:endParaRPr>
          </a:p>
          <a:p>
            <a:r>
              <a:rPr lang="en-US" sz="3200" b="1" dirty="0" smtClean="0">
                <a:solidFill>
                  <a:srgbClr val="0070C0"/>
                </a:solidFill>
              </a:rPr>
              <a:t>Establish = bring into existence</a:t>
            </a:r>
          </a:p>
          <a:p>
            <a:endParaRPr lang="en-US" dirty="0"/>
          </a:p>
        </p:txBody>
      </p:sp>
      <p:pic>
        <p:nvPicPr>
          <p:cNvPr id="5" name="Picture 3" descr="C:\Users\admin\AppData\Local\Microsoft\Windows\Temporary Internet Files\Content.IE5\2F1EE4SC\MP900448317[1].jpg"/>
          <p:cNvPicPr>
            <a:picLocks noGrp="1" noChangeAspect="1" noChangeArrowheads="1"/>
          </p:cNvPicPr>
          <p:nvPr>
            <p:ph sz="half" idx="1"/>
          </p:nvPr>
        </p:nvPicPr>
        <p:blipFill>
          <a:blip r:embed="rId2" cstate="print"/>
          <a:srcRect/>
          <a:stretch>
            <a:fillRect/>
          </a:stretch>
        </p:blipFill>
        <p:spPr bwMode="auto">
          <a:xfrm>
            <a:off x="457200" y="2515394"/>
            <a:ext cx="4038600" cy="2695575"/>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down)">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b="1" dirty="0" smtClean="0">
                <a:solidFill>
                  <a:srgbClr val="0070C0"/>
                </a:solidFill>
              </a:rPr>
              <a:t>What power does the Preamble have?</a:t>
            </a:r>
            <a:endParaRPr lang="en-US" b="1" dirty="0">
              <a:solidFill>
                <a:srgbClr val="0070C0"/>
              </a:solidFill>
            </a:endParaRPr>
          </a:p>
        </p:txBody>
      </p:sp>
      <p:sp>
        <p:nvSpPr>
          <p:cNvPr id="5" name="Content Placeholder 4"/>
          <p:cNvSpPr>
            <a:spLocks noGrp="1"/>
          </p:cNvSpPr>
          <p:nvPr>
            <p:ph idx="1"/>
          </p:nvPr>
        </p:nvSpPr>
        <p:spPr/>
        <p:txBody>
          <a:bodyPr>
            <a:normAutofit lnSpcReduction="10000"/>
          </a:bodyPr>
          <a:lstStyle/>
          <a:p>
            <a:r>
              <a:rPr lang="en-US" dirty="0" smtClean="0"/>
              <a:t>NONE!</a:t>
            </a:r>
          </a:p>
          <a:p>
            <a:r>
              <a:rPr lang="en-US" dirty="0" smtClean="0"/>
              <a:t>It is not a source of federal power or individual rights</a:t>
            </a:r>
          </a:p>
          <a:p>
            <a:r>
              <a:rPr lang="en-US" dirty="0" smtClean="0"/>
              <a:t>It is the articles and amendments that follow in the Constitution that provide these powers</a:t>
            </a:r>
          </a:p>
          <a:p>
            <a:r>
              <a:rPr lang="en-US" dirty="0" smtClean="0"/>
              <a:t>Think of the Preamble as an introduction to the Constitution, like the first paragraph of an essay you write. It catches the reader’s attention and outlines what will follow.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883664"/>
          </a:xfrm>
        </p:spPr>
        <p:txBody>
          <a:bodyPr/>
          <a:lstStyle/>
          <a:p>
            <a:r>
              <a:rPr lang="en-US" dirty="0" smtClean="0"/>
              <a:t>What does the US Government do for you?</a:t>
            </a:r>
            <a:endParaRPr lang="en-US" dirty="0"/>
          </a:p>
        </p:txBody>
      </p:sp>
      <p:sp>
        <p:nvSpPr>
          <p:cNvPr id="3" name="Text Placeholder 2"/>
          <p:cNvSpPr>
            <a:spLocks noGrp="1"/>
          </p:cNvSpPr>
          <p:nvPr>
            <p:ph type="body" idx="1"/>
          </p:nvPr>
        </p:nvSpPr>
        <p:spPr>
          <a:xfrm>
            <a:off x="228600" y="3505200"/>
            <a:ext cx="7772400" cy="1509712"/>
          </a:xfrm>
        </p:spPr>
        <p:txBody>
          <a:bodyPr>
            <a:noAutofit/>
          </a:bodyPr>
          <a:lstStyle/>
          <a:p>
            <a:r>
              <a:rPr lang="en-US" b="1" dirty="0" smtClean="0">
                <a:solidFill>
                  <a:schemeClr val="tx1"/>
                </a:solidFill>
              </a:rPr>
              <a:t>Brainstorm and write as many services and products that the government provides for you. </a:t>
            </a:r>
          </a:p>
          <a:p>
            <a:endParaRPr lang="en-US" b="1" dirty="0" smtClean="0">
              <a:solidFill>
                <a:schemeClr val="tx1"/>
              </a:solidFill>
            </a:endParaRPr>
          </a:p>
          <a:p>
            <a:r>
              <a:rPr lang="en-US" b="1" dirty="0" smtClean="0">
                <a:solidFill>
                  <a:schemeClr val="tx1"/>
                </a:solidFill>
              </a:rPr>
              <a:t>After 10 minutes, share to create a chart of what we know the government does for us. </a:t>
            </a:r>
            <a:endParaRPr lang="en-US" b="1" dirty="0">
              <a:solidFill>
                <a:schemeClr val="tx1"/>
              </a:solidFill>
            </a:endParaRPr>
          </a:p>
        </p:txBody>
      </p:sp>
      <p:pic>
        <p:nvPicPr>
          <p:cNvPr id="3075" name="Picture 3" descr="C:\Documents and Settings\wnichols\Local Settings\Temporary Internet Files\Content.IE5\RLTPOW5Y\MC900354204[1].wmf"/>
          <p:cNvPicPr>
            <a:picLocks noChangeAspect="1" noChangeArrowheads="1"/>
          </p:cNvPicPr>
          <p:nvPr/>
        </p:nvPicPr>
        <p:blipFill>
          <a:blip r:embed="rId3" cstate="print"/>
          <a:srcRect/>
          <a:stretch>
            <a:fillRect/>
          </a:stretch>
        </p:blipFill>
        <p:spPr bwMode="auto">
          <a:xfrm rot="1760227">
            <a:off x="6489788" y="4692457"/>
            <a:ext cx="2286000" cy="2101448"/>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a:t>
            </a:r>
            <a:br>
              <a:rPr lang="en-US" dirty="0" smtClean="0"/>
            </a:br>
            <a:endParaRPr lang="en-US" dirty="0"/>
          </a:p>
        </p:txBody>
      </p:sp>
      <p:sp>
        <p:nvSpPr>
          <p:cNvPr id="3" name="Content Placeholder 2"/>
          <p:cNvSpPr>
            <a:spLocks noGrp="1"/>
          </p:cNvSpPr>
          <p:nvPr>
            <p:ph idx="1"/>
          </p:nvPr>
        </p:nvSpPr>
        <p:spPr/>
        <p:txBody>
          <a:bodyPr/>
          <a:lstStyle/>
          <a:p>
            <a:r>
              <a:rPr lang="en-US" dirty="0" smtClean="0"/>
              <a:t>Roads maintained</a:t>
            </a:r>
          </a:p>
          <a:p>
            <a:r>
              <a:rPr lang="en-US" dirty="0" smtClean="0"/>
              <a:t>Public education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876801"/>
            <a:ext cx="4495800" cy="1295400"/>
          </a:xfrm>
        </p:spPr>
        <p:txBody>
          <a:bodyPr>
            <a:normAutofit fontScale="90000"/>
          </a:bodyPr>
          <a:lstStyle/>
          <a:p>
            <a:r>
              <a:rPr lang="en-US" dirty="0" smtClean="0"/>
              <a:t>Preamble: </a:t>
            </a:r>
            <a:r>
              <a:rPr lang="en-US" sz="2400" dirty="0" smtClean="0"/>
              <a:t> compare what you brainstormed to these Following concepts:</a:t>
            </a:r>
            <a:br>
              <a:rPr lang="en-US" sz="2400" dirty="0" smtClean="0"/>
            </a:br>
            <a:endParaRPr lang="en-US" dirty="0"/>
          </a:p>
        </p:txBody>
      </p:sp>
      <p:sp>
        <p:nvSpPr>
          <p:cNvPr id="3" name="Text Placeholder 2"/>
          <p:cNvSpPr>
            <a:spLocks noGrp="1"/>
          </p:cNvSpPr>
          <p:nvPr>
            <p:ph type="body" idx="1"/>
          </p:nvPr>
        </p:nvSpPr>
        <p:spPr>
          <a:xfrm>
            <a:off x="685800" y="381000"/>
            <a:ext cx="7656513" cy="3492501"/>
          </a:xfrm>
        </p:spPr>
        <p:txBody>
          <a:bodyPr>
            <a:noAutofit/>
          </a:bodyPr>
          <a:lstStyle/>
          <a:p>
            <a:r>
              <a:rPr lang="en-US" sz="3600" dirty="0" smtClean="0">
                <a:solidFill>
                  <a:schemeClr val="tx1"/>
                </a:solidFill>
                <a:latin typeface="Freestyle Script" pitchFamily="66" charset="0"/>
              </a:rPr>
              <a:t>We the people of the United States of America, in Order to form a more </a:t>
            </a:r>
            <a:r>
              <a:rPr lang="en-US" sz="3600" dirty="0" smtClean="0">
                <a:solidFill>
                  <a:schemeClr val="tx1"/>
                </a:solidFill>
                <a:effectLst>
                  <a:outerShdw blurRad="38100" dist="38100" dir="2700000" algn="tl">
                    <a:srgbClr val="000000">
                      <a:alpha val="43137"/>
                    </a:srgbClr>
                  </a:outerShdw>
                </a:effectLst>
                <a:latin typeface="Freestyle Script" pitchFamily="66" charset="0"/>
              </a:rPr>
              <a:t>perfect Union</a:t>
            </a:r>
            <a:r>
              <a:rPr lang="en-US" sz="3600" dirty="0" smtClean="0">
                <a:solidFill>
                  <a:schemeClr val="tx1"/>
                </a:solidFill>
                <a:latin typeface="Freestyle Script" pitchFamily="66" charset="0"/>
              </a:rPr>
              <a:t>, </a:t>
            </a:r>
            <a:r>
              <a:rPr lang="en-US" sz="3600" dirty="0" smtClean="0">
                <a:solidFill>
                  <a:schemeClr val="tx1"/>
                </a:solidFill>
                <a:effectLst>
                  <a:outerShdw blurRad="38100" dist="38100" dir="2700000" algn="tl">
                    <a:srgbClr val="000000">
                      <a:alpha val="43137"/>
                    </a:srgbClr>
                  </a:outerShdw>
                </a:effectLst>
                <a:latin typeface="Freestyle Script" pitchFamily="66" charset="0"/>
              </a:rPr>
              <a:t>establish Justice</a:t>
            </a:r>
            <a:r>
              <a:rPr lang="en-US" sz="3600" dirty="0" smtClean="0">
                <a:solidFill>
                  <a:schemeClr val="tx1"/>
                </a:solidFill>
                <a:latin typeface="Freestyle Script" pitchFamily="66" charset="0"/>
              </a:rPr>
              <a:t>, </a:t>
            </a:r>
            <a:r>
              <a:rPr lang="en-US" sz="3600" dirty="0" smtClean="0">
                <a:solidFill>
                  <a:schemeClr val="tx1"/>
                </a:solidFill>
                <a:effectLst>
                  <a:outerShdw blurRad="38100" dist="38100" dir="2700000" algn="tl">
                    <a:srgbClr val="000000">
                      <a:alpha val="43137"/>
                    </a:srgbClr>
                  </a:outerShdw>
                </a:effectLst>
                <a:latin typeface="Freestyle Script" pitchFamily="66" charset="0"/>
              </a:rPr>
              <a:t>insure domestic Tranquilit</a:t>
            </a:r>
            <a:r>
              <a:rPr lang="en-US" sz="3600" dirty="0" smtClean="0">
                <a:solidFill>
                  <a:schemeClr val="tx1"/>
                </a:solidFill>
                <a:latin typeface="Freestyle Script" pitchFamily="66" charset="0"/>
              </a:rPr>
              <a:t>y, provide for the </a:t>
            </a:r>
            <a:r>
              <a:rPr lang="en-US" sz="3600" dirty="0" smtClean="0">
                <a:solidFill>
                  <a:schemeClr val="tx1"/>
                </a:solidFill>
                <a:effectLst>
                  <a:outerShdw blurRad="38100" dist="38100" dir="2700000" algn="tl">
                    <a:srgbClr val="000000">
                      <a:alpha val="43137"/>
                    </a:srgbClr>
                  </a:outerShdw>
                </a:effectLst>
                <a:latin typeface="Freestyle Script" pitchFamily="66" charset="0"/>
              </a:rPr>
              <a:t>common defense</a:t>
            </a:r>
            <a:r>
              <a:rPr lang="en-US" sz="3600" dirty="0" smtClean="0">
                <a:solidFill>
                  <a:schemeClr val="tx1"/>
                </a:solidFill>
                <a:latin typeface="Freestyle Script" pitchFamily="66" charset="0"/>
              </a:rPr>
              <a:t>, promote the </a:t>
            </a:r>
            <a:r>
              <a:rPr lang="en-US" sz="3600" dirty="0" smtClean="0">
                <a:solidFill>
                  <a:schemeClr val="tx1"/>
                </a:solidFill>
                <a:effectLst>
                  <a:outerShdw blurRad="38100" dist="38100" dir="2700000" algn="tl">
                    <a:srgbClr val="000000">
                      <a:alpha val="43137"/>
                    </a:srgbClr>
                  </a:outerShdw>
                </a:effectLst>
                <a:latin typeface="Freestyle Script" pitchFamily="66" charset="0"/>
              </a:rPr>
              <a:t>general Welfare</a:t>
            </a:r>
            <a:r>
              <a:rPr lang="en-US" sz="3600" dirty="0" smtClean="0">
                <a:solidFill>
                  <a:schemeClr val="tx1"/>
                </a:solidFill>
                <a:latin typeface="Freestyle Script" pitchFamily="66" charset="0"/>
              </a:rPr>
              <a:t>, and secure the Blessings of Liberty to ourselves and our</a:t>
            </a:r>
            <a:r>
              <a:rPr lang="en-US" sz="3600" dirty="0" smtClean="0">
                <a:solidFill>
                  <a:schemeClr val="tx1"/>
                </a:solidFill>
                <a:effectLst>
                  <a:outerShdw blurRad="38100" dist="38100" dir="2700000" algn="tl">
                    <a:srgbClr val="000000">
                      <a:alpha val="43137"/>
                    </a:srgbClr>
                  </a:outerShdw>
                </a:effectLst>
                <a:latin typeface="Freestyle Script" pitchFamily="66" charset="0"/>
              </a:rPr>
              <a:t> Posterity</a:t>
            </a:r>
            <a:r>
              <a:rPr lang="en-US" sz="3600" dirty="0" smtClean="0">
                <a:solidFill>
                  <a:schemeClr val="tx1"/>
                </a:solidFill>
                <a:latin typeface="Freestyle Script" pitchFamily="66" charset="0"/>
              </a:rPr>
              <a:t>, do </a:t>
            </a:r>
            <a:r>
              <a:rPr lang="en-US" sz="3600" dirty="0" smtClean="0">
                <a:solidFill>
                  <a:schemeClr val="tx1"/>
                </a:solidFill>
                <a:effectLst>
                  <a:outerShdw blurRad="38100" dist="38100" dir="2700000" algn="tl">
                    <a:srgbClr val="000000">
                      <a:alpha val="43137"/>
                    </a:srgbClr>
                  </a:outerShdw>
                </a:effectLst>
                <a:latin typeface="Freestyle Script" pitchFamily="66" charset="0"/>
              </a:rPr>
              <a:t>ordain</a:t>
            </a:r>
            <a:r>
              <a:rPr lang="en-US" sz="3600" dirty="0" smtClean="0">
                <a:solidFill>
                  <a:schemeClr val="tx1"/>
                </a:solidFill>
                <a:latin typeface="Freestyle Script" pitchFamily="66" charset="0"/>
              </a:rPr>
              <a:t> and establish this Constitution for the United States of America. </a:t>
            </a:r>
            <a:endParaRPr lang="en-US" sz="3600" dirty="0">
              <a:solidFill>
                <a:schemeClr val="tx1"/>
              </a:solidFill>
              <a:latin typeface="Freestyle Script" pitchFamily="66" charset="0"/>
            </a:endParaRPr>
          </a:p>
        </p:txBody>
      </p:sp>
      <p:pic>
        <p:nvPicPr>
          <p:cNvPr id="5" name="Picture 3" descr="C:\Users\admin\AppData\Local\Microsoft\Windows\Temporary Internet Files\Content.IE5\FJIKVSG0\MC900431512[1].png"/>
          <p:cNvPicPr>
            <a:picLocks noChangeAspect="1" noChangeArrowheads="1"/>
          </p:cNvPicPr>
          <p:nvPr/>
        </p:nvPicPr>
        <p:blipFill>
          <a:blip r:embed="rId3" cstate="print"/>
          <a:srcRect/>
          <a:stretch>
            <a:fillRect/>
          </a:stretch>
        </p:blipFill>
        <p:spPr bwMode="auto">
          <a:xfrm>
            <a:off x="457200" y="5105286"/>
            <a:ext cx="838200" cy="838200"/>
          </a:xfrm>
          <a:prstGeom prst="rect">
            <a:avLst/>
          </a:prstGeom>
          <a:noFill/>
        </p:spPr>
      </p:pic>
      <p:pic>
        <p:nvPicPr>
          <p:cNvPr id="5122" name="Picture 2"/>
          <p:cNvPicPr>
            <a:picLocks noChangeAspect="1" noChangeArrowheads="1"/>
          </p:cNvPicPr>
          <p:nvPr/>
        </p:nvPicPr>
        <p:blipFill>
          <a:blip r:embed="rId4" cstate="print"/>
          <a:srcRect/>
          <a:stretch>
            <a:fillRect/>
          </a:stretch>
        </p:blipFill>
        <p:spPr bwMode="auto">
          <a:xfrm rot="444612">
            <a:off x="6248400" y="3581400"/>
            <a:ext cx="25146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8006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Form a more Perfect Union</a:t>
                      </a:r>
                      <a:endParaRPr lang="en-US" dirty="0"/>
                    </a:p>
                  </a:txBody>
                  <a:tcPr/>
                </a:tc>
                <a:tc>
                  <a:txBody>
                    <a:bodyPr/>
                    <a:lstStyle/>
                    <a:p>
                      <a:r>
                        <a:rPr lang="en-US" dirty="0" smtClean="0"/>
                        <a:t>Establish</a:t>
                      </a:r>
                      <a:r>
                        <a:rPr lang="en-US" baseline="0" dirty="0" smtClean="0"/>
                        <a:t> Justice</a:t>
                      </a:r>
                      <a:endParaRPr lang="en-US" dirty="0"/>
                    </a:p>
                  </a:txBody>
                  <a:tcPr/>
                </a:tc>
                <a:tc>
                  <a:txBody>
                    <a:bodyPr/>
                    <a:lstStyle/>
                    <a:p>
                      <a:r>
                        <a:rPr lang="en-US" dirty="0" smtClean="0"/>
                        <a:t>Insure Domestic Tranquility</a:t>
                      </a:r>
                      <a:endParaRPr lang="en-US" dirty="0"/>
                    </a:p>
                  </a:txBody>
                  <a:tcPr/>
                </a:tc>
                <a:tc>
                  <a:txBody>
                    <a:bodyPr/>
                    <a:lstStyle/>
                    <a:p>
                      <a:r>
                        <a:rPr lang="en-US" dirty="0" smtClean="0"/>
                        <a:t>Common Defense</a:t>
                      </a:r>
                      <a:endParaRPr lang="en-US" dirty="0"/>
                    </a:p>
                  </a:txBody>
                  <a:tcPr/>
                </a:tc>
                <a:tc>
                  <a:txBody>
                    <a:bodyPr/>
                    <a:lstStyle/>
                    <a:p>
                      <a:r>
                        <a:rPr lang="en-US" dirty="0" smtClean="0"/>
                        <a:t>General Welfare</a:t>
                      </a:r>
                      <a:endParaRPr lang="en-US" dirty="0"/>
                    </a:p>
                  </a:txBody>
                  <a:tcPr/>
                </a:tc>
                <a:tc>
                  <a:txBody>
                    <a:bodyPr/>
                    <a:lstStyle/>
                    <a:p>
                      <a:r>
                        <a:rPr lang="en-US" dirty="0" smtClean="0"/>
                        <a:t>Secure the Blessings of Liberty to our posterity</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 name="Title 1"/>
          <p:cNvSpPr>
            <a:spLocks noGrp="1"/>
          </p:cNvSpPr>
          <p:nvPr>
            <p:ph type="title"/>
          </p:nvPr>
        </p:nvSpPr>
        <p:spPr/>
        <p:txBody>
          <a:bodyPr>
            <a:noAutofit/>
          </a:bodyPr>
          <a:lstStyle/>
          <a:p>
            <a:pPr algn="l"/>
            <a:r>
              <a:rPr lang="en-US" sz="4000" b="1" dirty="0" smtClean="0"/>
              <a:t>Preamble</a:t>
            </a:r>
            <a:br>
              <a:rPr lang="en-US" sz="4000" b="1" dirty="0" smtClean="0"/>
            </a:br>
            <a:r>
              <a:rPr lang="en-US" sz="3200" b="1" dirty="0" smtClean="0"/>
              <a:t>  </a:t>
            </a:r>
            <a:r>
              <a:rPr lang="en-US" sz="2400" b="1" dirty="0" smtClean="0"/>
              <a:t>Categorize the government services or product below:</a:t>
            </a:r>
            <a:endParaRPr lang="en-US" sz="5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0000"/>
                </a:solidFill>
              </a:rPr>
              <a:t>“We the People of the United States”</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smtClean="0"/>
          </a:p>
          <a:p>
            <a:r>
              <a:rPr lang="en-US" dirty="0" smtClean="0"/>
              <a:t>A government for the people by the people.</a:t>
            </a:r>
          </a:p>
          <a:p>
            <a:pPr>
              <a:buNone/>
            </a:pPr>
            <a:endParaRPr lang="en-US" dirty="0" smtClean="0"/>
          </a:p>
          <a:p>
            <a:r>
              <a:rPr lang="en-US" dirty="0" smtClean="0"/>
              <a:t>Power comes from the people rather than the states or national government.</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601200" cy="1143000"/>
          </a:xfrm>
        </p:spPr>
        <p:txBody>
          <a:bodyPr>
            <a:noAutofit/>
          </a:bodyPr>
          <a:lstStyle/>
          <a:p>
            <a:r>
              <a:rPr lang="en-US" sz="4000" b="1" dirty="0" smtClean="0">
                <a:solidFill>
                  <a:srgbClr val="FF0000"/>
                </a:solidFill>
              </a:rPr>
              <a:t>“…in Order to form a more perfect Union…”</a:t>
            </a:r>
            <a:endParaRPr lang="en-US" sz="4000" b="1" dirty="0">
              <a:solidFill>
                <a:srgbClr val="FF0000"/>
              </a:solidFill>
            </a:endParaRPr>
          </a:p>
        </p:txBody>
      </p:sp>
      <p:sp>
        <p:nvSpPr>
          <p:cNvPr id="3" name="Content Placeholder 2"/>
          <p:cNvSpPr>
            <a:spLocks noGrp="1"/>
          </p:cNvSpPr>
          <p:nvPr>
            <p:ph sz="half" idx="1"/>
          </p:nvPr>
        </p:nvSpPr>
        <p:spPr>
          <a:xfrm>
            <a:off x="152400" y="838200"/>
            <a:ext cx="4648200" cy="2514599"/>
          </a:xfrm>
        </p:spPr>
        <p:txBody>
          <a:bodyPr>
            <a:normAutofit/>
          </a:bodyPr>
          <a:lstStyle/>
          <a:p>
            <a:r>
              <a:rPr lang="en-US" sz="2400" b="1" dirty="0" smtClean="0"/>
              <a:t>Union: a group of states or nations united into one political body, as that of the American colonies at the time of the Revolution</a:t>
            </a:r>
          </a:p>
          <a:p>
            <a:pPr>
              <a:buNone/>
            </a:pPr>
            <a:r>
              <a:rPr lang="en-US" sz="1600" dirty="0" smtClean="0"/>
              <a:t>http://dictionary.reference.com/browse/union</a:t>
            </a:r>
          </a:p>
          <a:p>
            <a:pPr>
              <a:buNone/>
            </a:pPr>
            <a:endParaRPr lang="en-US" sz="1600" dirty="0" smtClean="0"/>
          </a:p>
          <a:p>
            <a:pPr>
              <a:buNone/>
            </a:pPr>
            <a:endParaRPr lang="en-US" sz="1600" dirty="0"/>
          </a:p>
        </p:txBody>
      </p:sp>
      <p:pic>
        <p:nvPicPr>
          <p:cNvPr id="1029" name="Picture 5" descr="C:\Documents and Settings\wnichols\Local Settings\Temporary Internet Files\Content.IE5\L6JFQJFX\MC900189571[1].jpg"/>
          <p:cNvPicPr>
            <a:picLocks noChangeAspect="1" noChangeArrowheads="1"/>
          </p:cNvPicPr>
          <p:nvPr/>
        </p:nvPicPr>
        <p:blipFill>
          <a:blip r:embed="rId3" cstate="print"/>
          <a:srcRect/>
          <a:stretch>
            <a:fillRect/>
          </a:stretch>
        </p:blipFill>
        <p:spPr bwMode="auto">
          <a:xfrm>
            <a:off x="5105400" y="914400"/>
            <a:ext cx="3822192" cy="2999232"/>
          </a:xfrm>
          <a:prstGeom prst="rect">
            <a:avLst/>
          </a:prstGeom>
          <a:noFill/>
        </p:spPr>
      </p:pic>
      <p:sp>
        <p:nvSpPr>
          <p:cNvPr id="10" name="TextBox 9"/>
          <p:cNvSpPr txBox="1"/>
          <p:nvPr/>
        </p:nvSpPr>
        <p:spPr>
          <a:xfrm>
            <a:off x="1828800" y="5380672"/>
            <a:ext cx="7315200" cy="1477328"/>
          </a:xfrm>
          <a:prstGeom prst="rect">
            <a:avLst/>
          </a:prstGeom>
          <a:noFill/>
        </p:spPr>
        <p:txBody>
          <a:bodyPr wrap="square" rtlCol="0">
            <a:spAutoFit/>
          </a:bodyPr>
          <a:lstStyle/>
          <a:p>
            <a:r>
              <a:rPr lang="en-US" dirty="0" smtClean="0"/>
              <a:t>Can you think of instances when we were not a perfect union? </a:t>
            </a:r>
          </a:p>
          <a:p>
            <a:r>
              <a:rPr lang="en-US" dirty="0" smtClean="0"/>
              <a:t>How have we overcome struggles and remained united?</a:t>
            </a:r>
          </a:p>
          <a:p>
            <a:r>
              <a:rPr lang="en-US" dirty="0" smtClean="0"/>
              <a:t>What does overcoming struggles as a nation mean to you? </a:t>
            </a:r>
          </a:p>
          <a:p>
            <a:r>
              <a:rPr lang="en-US" dirty="0" smtClean="0"/>
              <a:t>Is it still important to work on being a more perfect nation today?</a:t>
            </a:r>
          </a:p>
          <a:p>
            <a:r>
              <a:rPr lang="en-US" dirty="0" smtClean="0"/>
              <a:t>Name other countries or states that are “UNITED”?</a:t>
            </a:r>
            <a:endParaRPr lang="en-US" dirty="0"/>
          </a:p>
        </p:txBody>
      </p:sp>
      <p:pic>
        <p:nvPicPr>
          <p:cNvPr id="1027" name="Picture 3" descr="C:\Users\admin\AppData\Local\Microsoft\Windows\Temporary Internet Files\Content.IE5\FJIKVSG0\MC900431512[1].png"/>
          <p:cNvPicPr>
            <a:picLocks noChangeAspect="1" noChangeArrowheads="1"/>
          </p:cNvPicPr>
          <p:nvPr/>
        </p:nvPicPr>
        <p:blipFill>
          <a:blip r:embed="rId4" cstate="print"/>
          <a:srcRect/>
          <a:stretch>
            <a:fillRect/>
          </a:stretch>
        </p:blipFill>
        <p:spPr bwMode="auto">
          <a:xfrm>
            <a:off x="838200" y="5791200"/>
            <a:ext cx="838200" cy="838200"/>
          </a:xfrm>
          <a:prstGeom prst="rect">
            <a:avLst/>
          </a:prstGeom>
          <a:noFill/>
        </p:spPr>
      </p:pic>
      <p:sp>
        <p:nvSpPr>
          <p:cNvPr id="7" name="TextBox 6"/>
          <p:cNvSpPr txBox="1"/>
          <p:nvPr/>
        </p:nvSpPr>
        <p:spPr>
          <a:xfrm>
            <a:off x="228600" y="3276600"/>
            <a:ext cx="4800600" cy="2308324"/>
          </a:xfrm>
          <a:prstGeom prst="rect">
            <a:avLst/>
          </a:prstGeom>
          <a:noFill/>
        </p:spPr>
        <p:txBody>
          <a:bodyPr wrap="square" rtlCol="0">
            <a:spAutoFit/>
          </a:bodyPr>
          <a:lstStyle/>
          <a:p>
            <a:pPr>
              <a:buFont typeface="Arial" pitchFamily="34" charset="0"/>
              <a:buChar char="•"/>
            </a:pPr>
            <a:r>
              <a:rPr lang="en-US" sz="2400" b="1" dirty="0" smtClean="0"/>
              <a:t>Colonists and our founding fathers were unsatisfied with the </a:t>
            </a:r>
            <a:r>
              <a:rPr lang="en-US" sz="2400" b="1" dirty="0" err="1" smtClean="0"/>
              <a:t>gov’t</a:t>
            </a:r>
            <a:r>
              <a:rPr lang="en-US" sz="2400" b="1" dirty="0" smtClean="0"/>
              <a:t> that had ruled them from England</a:t>
            </a:r>
          </a:p>
          <a:p>
            <a:pPr>
              <a:buFont typeface="Arial" pitchFamily="34" charset="0"/>
              <a:buChar char="•"/>
            </a:pPr>
            <a:r>
              <a:rPr lang="en-US" sz="2400" b="1" dirty="0" smtClean="0"/>
              <a:t>Wanted to create a new </a:t>
            </a:r>
            <a:r>
              <a:rPr lang="en-US" sz="2400" b="1" dirty="0" err="1" smtClean="0"/>
              <a:t>gov’t</a:t>
            </a:r>
            <a:r>
              <a:rPr lang="en-US" sz="2400" b="1" dirty="0" smtClean="0"/>
              <a:t> that was founded on basic rights of the people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 calcmode="lin" valueType="num">
                                      <p:cBhvr additive="base">
                                        <p:cTn id="3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 calcmode="lin" valueType="num">
                                      <p:cBhvr additive="base">
                                        <p:cTn id="3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 calcmode="lin" valueType="num">
                                      <p:cBhvr additive="base">
                                        <p:cTn id="4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 calcmode="lin" valueType="num">
                                      <p:cBhvr additive="base">
                                        <p:cTn id="5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229600" cy="1143000"/>
          </a:xfrm>
        </p:spPr>
        <p:txBody>
          <a:bodyPr>
            <a:normAutofit/>
          </a:bodyPr>
          <a:lstStyle/>
          <a:p>
            <a:r>
              <a:rPr lang="en-US" sz="4800" b="1" dirty="0" smtClean="0">
                <a:solidFill>
                  <a:srgbClr val="FF0000"/>
                </a:solidFill>
              </a:rPr>
              <a:t>“…establish justice…”</a:t>
            </a:r>
            <a:endParaRPr lang="en-US" sz="4800" b="1" dirty="0">
              <a:solidFill>
                <a:srgbClr val="FF0000"/>
              </a:solidFill>
            </a:endParaRPr>
          </a:p>
        </p:txBody>
      </p:sp>
      <p:sp>
        <p:nvSpPr>
          <p:cNvPr id="6" name="Content Placeholder 5"/>
          <p:cNvSpPr>
            <a:spLocks noGrp="1"/>
          </p:cNvSpPr>
          <p:nvPr>
            <p:ph sz="half" idx="1"/>
          </p:nvPr>
        </p:nvSpPr>
        <p:spPr>
          <a:xfrm>
            <a:off x="304800" y="3657600"/>
            <a:ext cx="7696200" cy="2895600"/>
          </a:xfrm>
        </p:spPr>
        <p:txBody>
          <a:bodyPr>
            <a:normAutofit/>
          </a:bodyPr>
          <a:lstStyle/>
          <a:p>
            <a:r>
              <a:rPr lang="en-US" sz="2000" b="1" dirty="0" smtClean="0">
                <a:solidFill>
                  <a:schemeClr val="accent1">
                    <a:lumMod val="75000"/>
                  </a:schemeClr>
                </a:solidFill>
              </a:rPr>
              <a:t>“…America-strong, outspoken, intense in their convictions, sometimes wrong-headed but always generous and brave, with a passion for justice no nation has ever matched.”</a:t>
            </a:r>
          </a:p>
          <a:p>
            <a:pPr>
              <a:buNone/>
            </a:pPr>
            <a:r>
              <a:rPr lang="en-US" sz="1800" b="1" dirty="0" smtClean="0">
                <a:solidFill>
                  <a:schemeClr val="accent1">
                    <a:lumMod val="75000"/>
                  </a:schemeClr>
                </a:solidFill>
              </a:rPr>
              <a:t>Johnson, Paul</a:t>
            </a:r>
            <a:r>
              <a:rPr lang="en-US" sz="1800" b="1" i="1" u="sng" dirty="0" smtClean="0">
                <a:solidFill>
                  <a:schemeClr val="accent1">
                    <a:lumMod val="75000"/>
                  </a:schemeClr>
                </a:solidFill>
              </a:rPr>
              <a:t>. History of the American People. </a:t>
            </a:r>
            <a:r>
              <a:rPr lang="en-US" sz="1800" b="1" i="1" dirty="0" smtClean="0">
                <a:solidFill>
                  <a:schemeClr val="accent1">
                    <a:lumMod val="75000"/>
                  </a:schemeClr>
                </a:solidFill>
              </a:rPr>
              <a:t> New York: HarperCollins:</a:t>
            </a:r>
            <a:r>
              <a:rPr lang="en-US" sz="1800" b="1" dirty="0" smtClean="0">
                <a:solidFill>
                  <a:schemeClr val="accent1">
                    <a:lumMod val="75000"/>
                  </a:schemeClr>
                </a:solidFill>
              </a:rPr>
              <a:t> 1997.</a:t>
            </a:r>
            <a:endParaRPr lang="en-US" sz="1800" b="1" dirty="0">
              <a:solidFill>
                <a:schemeClr val="accent1">
                  <a:lumMod val="75000"/>
                </a:schemeClr>
              </a:solidFill>
            </a:endParaRPr>
          </a:p>
        </p:txBody>
      </p:sp>
      <p:pic>
        <p:nvPicPr>
          <p:cNvPr id="8" name="Picture 3" descr="C:\Users\admin\AppData\Local\Microsoft\Windows\Temporary Internet Files\Content.IE5\FJIKVSG0\MC900431512[1].png"/>
          <p:cNvPicPr>
            <a:picLocks noChangeAspect="1" noChangeArrowheads="1"/>
          </p:cNvPicPr>
          <p:nvPr/>
        </p:nvPicPr>
        <p:blipFill>
          <a:blip r:embed="rId3" cstate="print"/>
          <a:srcRect/>
          <a:stretch>
            <a:fillRect/>
          </a:stretch>
        </p:blipFill>
        <p:spPr bwMode="auto">
          <a:xfrm>
            <a:off x="381000" y="5486400"/>
            <a:ext cx="838200" cy="838200"/>
          </a:xfrm>
          <a:prstGeom prst="rect">
            <a:avLst/>
          </a:prstGeom>
          <a:noFill/>
        </p:spPr>
      </p:pic>
      <p:sp>
        <p:nvSpPr>
          <p:cNvPr id="9" name="TextBox 8"/>
          <p:cNvSpPr txBox="1"/>
          <p:nvPr/>
        </p:nvSpPr>
        <p:spPr>
          <a:xfrm>
            <a:off x="1447800" y="5257800"/>
            <a:ext cx="7848600" cy="1754326"/>
          </a:xfrm>
          <a:prstGeom prst="rect">
            <a:avLst/>
          </a:prstGeom>
          <a:noFill/>
        </p:spPr>
        <p:txBody>
          <a:bodyPr wrap="square" rtlCol="0">
            <a:spAutoFit/>
          </a:bodyPr>
          <a:lstStyle/>
          <a:p>
            <a:r>
              <a:rPr lang="en-US" dirty="0" smtClean="0"/>
              <a:t>How would you define America’s passion for justice?</a:t>
            </a:r>
          </a:p>
          <a:p>
            <a:r>
              <a:rPr lang="en-US" dirty="0" smtClean="0"/>
              <a:t>Can you think of historical moments when we, as Americans, wanted justice?</a:t>
            </a:r>
          </a:p>
          <a:p>
            <a:endParaRPr lang="en-US" dirty="0" smtClean="0"/>
          </a:p>
          <a:p>
            <a:r>
              <a:rPr lang="en-US" dirty="0" smtClean="0"/>
              <a:t>Have you personally  dealt with the American Judicial System?</a:t>
            </a:r>
          </a:p>
          <a:p>
            <a:r>
              <a:rPr lang="en-US" dirty="0" smtClean="0"/>
              <a:t>Can our need for justice be too extreme? If so, when? </a:t>
            </a:r>
          </a:p>
          <a:p>
            <a:endParaRPr lang="en-US" dirty="0"/>
          </a:p>
        </p:txBody>
      </p:sp>
      <p:sp>
        <p:nvSpPr>
          <p:cNvPr id="7" name="Content Placeholder 6"/>
          <p:cNvSpPr>
            <a:spLocks noGrp="1"/>
          </p:cNvSpPr>
          <p:nvPr>
            <p:ph sz="half" idx="2"/>
          </p:nvPr>
        </p:nvSpPr>
        <p:spPr>
          <a:xfrm>
            <a:off x="304800" y="1523999"/>
            <a:ext cx="4724400" cy="2057401"/>
          </a:xfrm>
        </p:spPr>
        <p:txBody>
          <a:bodyPr>
            <a:normAutofit/>
          </a:bodyPr>
          <a:lstStyle/>
          <a:p>
            <a:r>
              <a:rPr lang="en-US" b="1" dirty="0" smtClean="0"/>
              <a:t>Protection from the violation of your personal rights </a:t>
            </a:r>
            <a:endParaRPr lang="en-US" b="1" dirty="0"/>
          </a:p>
        </p:txBody>
      </p:sp>
      <p:pic>
        <p:nvPicPr>
          <p:cNvPr id="1026" name="Picture 2"/>
          <p:cNvPicPr>
            <a:picLocks noChangeAspect="1" noChangeArrowheads="1"/>
          </p:cNvPicPr>
          <p:nvPr/>
        </p:nvPicPr>
        <p:blipFill>
          <a:blip r:embed="rId4" cstate="print"/>
          <a:srcRect/>
          <a:stretch>
            <a:fillRect/>
          </a:stretch>
        </p:blipFill>
        <p:spPr bwMode="auto">
          <a:xfrm>
            <a:off x="5334000" y="533400"/>
            <a:ext cx="3810000" cy="3067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Autofit/>
          </a:bodyPr>
          <a:lstStyle/>
          <a:p>
            <a:r>
              <a:rPr lang="en-US" sz="4800" b="1" dirty="0" smtClean="0">
                <a:solidFill>
                  <a:srgbClr val="FF0000"/>
                </a:solidFill>
              </a:rPr>
              <a:t>“…ensure domestic tranquility…”</a:t>
            </a:r>
            <a:endParaRPr lang="en-US" sz="4800" b="1" dirty="0">
              <a:solidFill>
                <a:srgbClr val="FF0000"/>
              </a:solidFill>
            </a:endParaRPr>
          </a:p>
        </p:txBody>
      </p:sp>
      <p:sp>
        <p:nvSpPr>
          <p:cNvPr id="3" name="Content Placeholder 2"/>
          <p:cNvSpPr>
            <a:spLocks noGrp="1"/>
          </p:cNvSpPr>
          <p:nvPr>
            <p:ph idx="1"/>
          </p:nvPr>
        </p:nvSpPr>
        <p:spPr>
          <a:xfrm>
            <a:off x="304800" y="990600"/>
            <a:ext cx="4876800" cy="5867400"/>
          </a:xfrm>
        </p:spPr>
        <p:txBody>
          <a:bodyPr>
            <a:normAutofit fontScale="70000" lnSpcReduction="20000"/>
          </a:bodyPr>
          <a:lstStyle/>
          <a:p>
            <a:r>
              <a:rPr lang="en-US" sz="4000" b="1" dirty="0" smtClean="0"/>
              <a:t>Ensure = guarantee/maintain</a:t>
            </a:r>
          </a:p>
          <a:p>
            <a:r>
              <a:rPr lang="en-US" sz="4000" b="1" dirty="0" smtClean="0"/>
              <a:t>Domestic = within the US</a:t>
            </a:r>
          </a:p>
          <a:p>
            <a:r>
              <a:rPr lang="en-US" sz="4000" b="1" dirty="0" smtClean="0"/>
              <a:t>Tranquility = peace</a:t>
            </a:r>
          </a:p>
          <a:p>
            <a:endParaRPr lang="en-US" dirty="0" smtClean="0"/>
          </a:p>
          <a:p>
            <a:endParaRPr lang="en-US" b="1" dirty="0" smtClean="0">
              <a:solidFill>
                <a:srgbClr val="0070C0"/>
              </a:solidFill>
            </a:endParaRPr>
          </a:p>
          <a:p>
            <a:r>
              <a:rPr lang="en-US" sz="3400" b="1" dirty="0" smtClean="0">
                <a:solidFill>
                  <a:srgbClr val="0070C0"/>
                </a:solidFill>
              </a:rPr>
              <a:t>“One of the main goals of the Convention, then, was to ensure the federal government had powers to squash rebellion and to smooth tensions between states.”</a:t>
            </a:r>
          </a:p>
          <a:p>
            <a:pPr>
              <a:buNone/>
            </a:pPr>
            <a:r>
              <a:rPr lang="en-US" sz="2100" dirty="0" smtClean="0"/>
              <a:t>http://www.usconstitution.net/const.html</a:t>
            </a:r>
          </a:p>
          <a:p>
            <a:endParaRPr lang="en-US" dirty="0" smtClean="0"/>
          </a:p>
          <a:p>
            <a:endParaRPr lang="en-US" dirty="0" smtClean="0"/>
          </a:p>
          <a:p>
            <a:r>
              <a:rPr lang="en-US" dirty="0" smtClean="0"/>
              <a:t>Can you think of other moments in history when the US Government has “squashed rebellion?” </a:t>
            </a:r>
          </a:p>
          <a:p>
            <a:endParaRPr lang="en-US" dirty="0" smtClean="0"/>
          </a:p>
        </p:txBody>
      </p:sp>
      <p:pic>
        <p:nvPicPr>
          <p:cNvPr id="4" name="Picture 3" descr="C:\Users\admin\AppData\Local\Microsoft\Windows\Temporary Internet Files\Content.IE5\FJIKVSG0\MC900431512[1].png"/>
          <p:cNvPicPr>
            <a:picLocks noChangeAspect="1" noChangeArrowheads="1"/>
          </p:cNvPicPr>
          <p:nvPr/>
        </p:nvPicPr>
        <p:blipFill>
          <a:blip r:embed="rId3" cstate="print"/>
          <a:srcRect/>
          <a:stretch>
            <a:fillRect/>
          </a:stretch>
        </p:blipFill>
        <p:spPr bwMode="auto">
          <a:xfrm>
            <a:off x="5257800" y="5257800"/>
            <a:ext cx="838200" cy="838200"/>
          </a:xfrm>
          <a:prstGeom prst="rect">
            <a:avLst/>
          </a:prstGeom>
          <a:noFill/>
        </p:spPr>
      </p:pic>
      <p:pic>
        <p:nvPicPr>
          <p:cNvPr id="4099" name="Picture 3"/>
          <p:cNvPicPr>
            <a:picLocks noChangeAspect="1" noChangeArrowheads="1"/>
          </p:cNvPicPr>
          <p:nvPr/>
        </p:nvPicPr>
        <p:blipFill>
          <a:blip r:embed="rId4" cstate="print"/>
          <a:srcRect/>
          <a:stretch>
            <a:fillRect/>
          </a:stretch>
        </p:blipFill>
        <p:spPr bwMode="auto">
          <a:xfrm>
            <a:off x="5410200" y="1371600"/>
            <a:ext cx="3352800" cy="3632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TotalTime>
  <Words>1002</Words>
  <Application>Microsoft Office PowerPoint</Application>
  <PresentationFormat>On-screen Show (4:3)</PresentationFormat>
  <Paragraphs>134</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What does the US Government do for you?</vt:lpstr>
      <vt:lpstr>Share </vt:lpstr>
      <vt:lpstr>Preamble:  compare what you brainstormed to these Following concepts: </vt:lpstr>
      <vt:lpstr>Preamble   Categorize the government services or product below:</vt:lpstr>
      <vt:lpstr>“We the People of the United States”</vt:lpstr>
      <vt:lpstr>“…in Order to form a more perfect Union…”</vt:lpstr>
      <vt:lpstr>“…establish justice…”</vt:lpstr>
      <vt:lpstr>“…ensure domestic tranquility…”</vt:lpstr>
      <vt:lpstr>“…provide for the common defense…”</vt:lpstr>
      <vt:lpstr>“ …promote the general welfare…”</vt:lpstr>
      <vt:lpstr>“…and secure the Blessings of Liberty to ourselves and our Posterity…”</vt:lpstr>
      <vt:lpstr>“…do ordain and establish this Constitution for the United States of America…”</vt:lpstr>
      <vt:lpstr>What power does the Preamble have?</vt:lpstr>
    </vt:vector>
  </TitlesOfParts>
  <Company>Plateau Valley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dc:title>
  <dc:creator>wnichols</dc:creator>
  <cp:lastModifiedBy> </cp:lastModifiedBy>
  <cp:revision>66</cp:revision>
  <dcterms:created xsi:type="dcterms:W3CDTF">2010-08-20T21:25:28Z</dcterms:created>
  <dcterms:modified xsi:type="dcterms:W3CDTF">2012-08-22T20:35:17Z</dcterms:modified>
</cp:coreProperties>
</file>