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10B2D-79D6-4B0C-934F-7C3892E9459F}" type="datetimeFigureOut">
              <a:rPr lang="en-US" smtClean="0"/>
              <a:t>1/3/2012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43549-D504-4512-A569-ACFACE2727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10B2D-79D6-4B0C-934F-7C3892E9459F}" type="datetimeFigureOut">
              <a:rPr lang="en-US" smtClean="0"/>
              <a:t>1/3/2012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43549-D504-4512-A569-ACFACE2727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10B2D-79D6-4B0C-934F-7C3892E9459F}" type="datetimeFigureOut">
              <a:rPr lang="en-US" smtClean="0"/>
              <a:t>1/3/2012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43549-D504-4512-A569-ACFACE2727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10B2D-79D6-4B0C-934F-7C3892E9459F}" type="datetimeFigureOut">
              <a:rPr lang="en-US" smtClean="0"/>
              <a:t>1/3/2012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43549-D504-4512-A569-ACFACE2727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10B2D-79D6-4B0C-934F-7C3892E9459F}" type="datetimeFigureOut">
              <a:rPr lang="en-US" smtClean="0"/>
              <a:t>1/3/2012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43549-D504-4512-A569-ACFACE2727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10B2D-79D6-4B0C-934F-7C3892E9459F}" type="datetimeFigureOut">
              <a:rPr lang="en-US" smtClean="0"/>
              <a:t>1/3/2012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43549-D504-4512-A569-ACFACE2727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10B2D-79D6-4B0C-934F-7C3892E9459F}" type="datetimeFigureOut">
              <a:rPr lang="en-US" smtClean="0"/>
              <a:t>1/3/2012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43549-D504-4512-A569-ACFACE2727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10B2D-79D6-4B0C-934F-7C3892E9459F}" type="datetimeFigureOut">
              <a:rPr lang="en-US" smtClean="0"/>
              <a:t>1/3/2012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43549-D504-4512-A569-ACFACE2727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10B2D-79D6-4B0C-934F-7C3892E9459F}" type="datetimeFigureOut">
              <a:rPr lang="en-US" smtClean="0"/>
              <a:t>1/3/2012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43549-D504-4512-A569-ACFACE2727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10B2D-79D6-4B0C-934F-7C3892E9459F}" type="datetimeFigureOut">
              <a:rPr lang="en-US" smtClean="0"/>
              <a:t>1/3/2012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43549-D504-4512-A569-ACFACE2727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10B2D-79D6-4B0C-934F-7C3892E9459F}" type="datetimeFigureOut">
              <a:rPr lang="en-US" smtClean="0"/>
              <a:t>1/3/2012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43549-D504-4512-A569-ACFACE2727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910B2D-79D6-4B0C-934F-7C3892E9459F}" type="datetimeFigureOut">
              <a:rPr lang="en-US" smtClean="0"/>
              <a:t>1/3/2012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B43549-D504-4512-A569-ACFACE27278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715000"/>
            <a:ext cx="8305800" cy="868362"/>
          </a:xfrm>
        </p:spPr>
        <p:txBody>
          <a:bodyPr>
            <a:noAutofit/>
          </a:bodyPr>
          <a:lstStyle/>
          <a:p>
            <a:pPr algn="l"/>
            <a:r>
              <a:rPr lang="en-US" sz="3200" b="1" dirty="0" smtClean="0"/>
              <a:t>1. What evidence can you find to confirm each of these statements?</a:t>
            </a:r>
            <a:br>
              <a:rPr lang="en-US" sz="3200" b="1" dirty="0" smtClean="0"/>
            </a:br>
            <a:r>
              <a:rPr lang="en-US" sz="3200" b="1" dirty="0" smtClean="0"/>
              <a:t>2. How can you identify source bias? 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0"/>
            <a:ext cx="8991600" cy="52578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800" b="1" dirty="0" smtClean="0">
                <a:solidFill>
                  <a:srgbClr val="FF0000"/>
                </a:solidFill>
              </a:rPr>
              <a:t>“In the Muslim countries devastated by </a:t>
            </a:r>
            <a:r>
              <a:rPr lang="en-US" sz="2800" b="1" dirty="0" err="1" smtClean="0">
                <a:solidFill>
                  <a:srgbClr val="FF0000"/>
                </a:solidFill>
              </a:rPr>
              <a:t>Chinggis</a:t>
            </a:r>
            <a:r>
              <a:rPr lang="en-US" sz="2800" b="1" dirty="0" smtClean="0">
                <a:solidFill>
                  <a:srgbClr val="FF0000"/>
                </a:solidFill>
              </a:rPr>
              <a:t> Khan, not one in a thousand of the inhabitants survived” (</a:t>
            </a:r>
            <a:r>
              <a:rPr lang="en-US" sz="2800" b="1" dirty="0" err="1" smtClean="0">
                <a:solidFill>
                  <a:srgbClr val="FF0000"/>
                </a:solidFill>
              </a:rPr>
              <a:t>Qtd</a:t>
            </a:r>
            <a:r>
              <a:rPr lang="en-US" sz="2800" b="1" dirty="0" smtClean="0">
                <a:solidFill>
                  <a:srgbClr val="FF0000"/>
                </a:solidFill>
              </a:rPr>
              <a:t>. in Nicolle 46).</a:t>
            </a:r>
          </a:p>
          <a:p>
            <a:pPr>
              <a:buNone/>
            </a:pPr>
            <a:r>
              <a:rPr lang="en-US" sz="2800" b="1" dirty="0" smtClean="0">
                <a:solidFill>
                  <a:srgbClr val="FF0000"/>
                </a:solidFill>
              </a:rPr>
              <a:t>				- Persian Historian </a:t>
            </a:r>
            <a:r>
              <a:rPr lang="en-US" sz="2800" b="1" dirty="0" err="1" smtClean="0">
                <a:solidFill>
                  <a:srgbClr val="FF0000"/>
                </a:solidFill>
              </a:rPr>
              <a:t>Juvaini</a:t>
            </a:r>
            <a:endParaRPr lang="en-US" sz="2800" b="1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sz="2800" dirty="0"/>
          </a:p>
          <a:p>
            <a:pPr>
              <a:buNone/>
            </a:pPr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</a:rPr>
              <a:t>“Under the reign of </a:t>
            </a:r>
            <a:r>
              <a:rPr lang="en-US" sz="2800" b="1" dirty="0" err="1" smtClean="0">
                <a:solidFill>
                  <a:schemeClr val="accent2">
                    <a:lumMod val="75000"/>
                  </a:schemeClr>
                </a:solidFill>
              </a:rPr>
              <a:t>Chinggis</a:t>
            </a:r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</a:rPr>
              <a:t> Khan, all the countries… enjoyed such peace that a man might have journeyed from the land of the sunrise to the land of sunset with a golden platter upon his head without suffering the least violence from anyone” (</a:t>
            </a:r>
            <a:r>
              <a:rPr lang="en-US" sz="2800" b="1" dirty="0" err="1" smtClean="0">
                <a:solidFill>
                  <a:schemeClr val="accent2">
                    <a:lumMod val="75000"/>
                  </a:schemeClr>
                </a:solidFill>
              </a:rPr>
              <a:t>Qtd</a:t>
            </a:r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</a:rPr>
              <a:t>. in Martin 6).</a:t>
            </a:r>
          </a:p>
          <a:p>
            <a:pPr>
              <a:buNone/>
            </a:pPr>
            <a:r>
              <a:rPr lang="en-US" sz="2800" b="1" dirty="0">
                <a:solidFill>
                  <a:schemeClr val="accent2">
                    <a:lumMod val="75000"/>
                  </a:schemeClr>
                </a:solidFill>
              </a:rPr>
              <a:t>	</a:t>
            </a:r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</a:rPr>
              <a:t>			- Musli</a:t>
            </a:r>
            <a:r>
              <a:rPr lang="en-US" sz="2800" b="1" dirty="0">
                <a:solidFill>
                  <a:schemeClr val="accent2">
                    <a:lumMod val="75000"/>
                  </a:schemeClr>
                </a:solidFill>
              </a:rPr>
              <a:t>m</a:t>
            </a:r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</a:rPr>
              <a:t> chronicler Ghazi</a:t>
            </a:r>
            <a:endParaRPr lang="en-US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41</Words>
  <Application>Microsoft Office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1. What evidence can you find to confirm each of these statements? 2. How can you identify source bias? 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What do you think accounts for the differences in opinion shown below? 2. How can you identify source bias? </dc:title>
  <dc:creator> </dc:creator>
  <cp:lastModifiedBy> </cp:lastModifiedBy>
  <cp:revision>4</cp:revision>
  <dcterms:created xsi:type="dcterms:W3CDTF">2012-01-03T17:53:32Z</dcterms:created>
  <dcterms:modified xsi:type="dcterms:W3CDTF">2012-01-03T18:16:17Z</dcterms:modified>
</cp:coreProperties>
</file>